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23"/>
  </p:notesMasterIdLst>
  <p:sldIdLst>
    <p:sldId id="260" r:id="rId2"/>
    <p:sldId id="268" r:id="rId3"/>
    <p:sldId id="270" r:id="rId4"/>
    <p:sldId id="271" r:id="rId5"/>
    <p:sldId id="269" r:id="rId6"/>
    <p:sldId id="263" r:id="rId7"/>
    <p:sldId id="266" r:id="rId8"/>
    <p:sldId id="264" r:id="rId9"/>
    <p:sldId id="272" r:id="rId10"/>
    <p:sldId id="267" r:id="rId11"/>
    <p:sldId id="273" r:id="rId12"/>
    <p:sldId id="274" r:id="rId13"/>
    <p:sldId id="275" r:id="rId14"/>
    <p:sldId id="276" r:id="rId15"/>
    <p:sldId id="278" r:id="rId16"/>
    <p:sldId id="282" r:id="rId17"/>
    <p:sldId id="277" r:id="rId18"/>
    <p:sldId id="279" r:id="rId19"/>
    <p:sldId id="261" r:id="rId20"/>
    <p:sldId id="262" r:id="rId21"/>
    <p:sldId id="280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4291"/>
    <a:srgbClr val="E9ECF5"/>
    <a:srgbClr val="3132C8"/>
    <a:srgbClr val="2E2F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68" autoAdjust="0"/>
    <p:restoredTop sz="71023"/>
  </p:normalViewPr>
  <p:slideViewPr>
    <p:cSldViewPr snapToGrid="0">
      <p:cViewPr varScale="1">
        <p:scale>
          <a:sx n="85" d="100"/>
          <a:sy n="85" d="100"/>
        </p:scale>
        <p:origin x="19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7T06:29:13.650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0 0,'20'0,"-3"0,-2 0,2 0,2 0,2 0,-2 0,1 0,-1 0,-2 0,6 0,-10 0,6 0,-5 0,2 0,1 0,1 0,-2 0,2 0,0 0,-1 0,0 0,-2 0,-1 0,1 0,-1 0,-1 0,0 0,-1 0,1 0,-1 0,1 0,1 0,0 0,2 0,-1 1,-1-1,1 2,-1-1,1 1,-2-1,0 1,-2-1,-1 0,0 0,1 0,-1 0,1 0,-1-1,0 1,-1 0,-1-1,-1 1,-2-1,0 0,1 1,-1 0,1 2,-1-2,0 0,1-1,0 1,0 0,1-1,0 0,0 0,-1 0,-1 0,0 1,0 0,1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7T06:29:44.176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0 0,'15'0,"3"0,-12 0,5 0,-4 0,3 0,0 0,0 0,-1 0,-1 0,0 0,-2 0,1 0,-1 0,1 0,-1 0,0 0,0 0,1 1,-1 0,0-1,1 1,-1 0,0 0,2-1,-1 1,1 0,1 0,-1 0,1 0,-1 0,1 1,1-1,-1 1,1-1,-1 1,0-1,0 0,-1 0,-1-1,0 1,-1-1,-1 1,1 0,0 0,0 0,0 1,1-2,-2 2,2-2,-2 1,3 0,-1 0,2 0,-1 0,0 0,1 0,-1 1,0-1,-1 0,0 0,-1 0,1-1,-2 0,0 0,0 0,2 0,-1 0,2 0,-3 0,0 0,1 0,1 0,-1 0,1 0,-2 0,0 0,3 0,-1 0,2 0,-4 0,1 0,-1 0,2 0,-1 0,1-1,-2 1,0-1,1-1,0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7T06:29:48.159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0 9,'15'0,"1"0,-7 0,1 0,0 0,-1 0,0 0,-1 0,-1 0,1 0,-1 0,-1 0,1 0,0 0,0 0,-1 0,0 0,1 0,-1 0,1 0,0 0,-1 0,0 1,1 0,0 0,-1 0,0 0,1 0,-1 1,0-1,1 0,-1 0,-1 0,1-1,-1 1,0-1,2 0,-1 0,1 1,-2 0,0-1,1 1,1-1,-1 0,-1 1,0-1,2 1,0-1,1 0,-1 0,0 0,0 0,1 0,-2 0,0 0,-1 0,2 0,-2 0,2 0,-2 0,0 0,2 0,-1 0,-1 0,1 0,0 0,-1 0,1 0,-1 0,1 0,-1 0,2 0,-3 0,2 0,1-1,-3 1,2-2,-2 1,1 0,2 0,-2 0,1 0,-1 0,0-1,1 2,-1-1,1 1,-1 0,1 0,-1 0,1 0,1-1,-2 0,1 0,-1 1,0 0,3-1,-4 1,3-1,-2 1,-1 0,3 0,-1 0,1 0,0 0,-2 0,1 0,1-1,0 1,1-1,0 0,-1 1,0 0,1 0,-1 0,-1 0,0 0,0 0,0 0,0 0,0 0,0 0,0 0,0 0,-1 0,1 0,-1 0,1 0,0 0,-1-1,0 0,1 0,-1 1,0-2,0 1,1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7T06:29:49.708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89 0,'-19'0,"7"0,2 0,5 0,-2 0,0 0,0 0,0 0,1 0,2 0,-1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7T06:29:52.567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979 0,'-16'0,"3"0,6 0,-1 0,1 0,0 0,1 0,-1 0,2 0,0 0,-1 0,-1 0,0 2,1-2,-1 2,4-2,-6 3,4-3,-4 2,2-1,1-1,0 0,1 0,-1 1,1-1,-1 1,1 0,0 0,-1 0,1 0,-1 0,0 1,0 0,1 0,0 0,-1 0,-1 0,1 0,2 0,-1 0,0-1,-1 0,1-1,-2 0,2 0,-2 0,3 0,-2 0,0 0,1 0,-1 0,0 0,0 0,-2 0,0 0,-1 0,0 0,-1 1,0-1,-1 1,1 1,0-1,1 0,0-1,0 1,0-1,0 1,1 0,1 0,0 0,0-1,1 1,1-1,-1 0,1 0,-1 0,0 1,0-1,-1 1,3 0,-2 0,0 0,2 0,-3 0,1-1,0 0,0 1,1 0,-1-1,0 0,0 1,1 0,0-1,-1 1,0-1,0 0,1 0,-2 0,3 0,-2 0,0 0,0 0,0 0,1 0,-1 0,0 0,0-1,1 1,-1-1,1 0,0 0,0 0,-3 0,3 0,-1 0,1 0,0-1,-1 1,1-1,0 1,-1 0,0 1,-1-1,2-1,0 1,-1 0,0 0,-1 0,1 0,0 0,0-1,0 1,0 1,1-1,-1 0,1 1,-1-2,1 2,-1-2,1 1,0 0,-2 0,3 0,-2-1,1 1,-3-2,4 3,-2-2,0 1,1 0,-2 0,1 0,1 0,-1 0,1 1,0-1,0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7T06:29:15.175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868 12,'-20'0,"1"0,8 0,0 0,1 0,0 0,1 0,1 0,0 0,1 0,0 0,-1 0,2 0,0 0,1 0,-1 0,0 0,0 0,-1 0,2 0,0 0,-2 0,-1 0,-1 0,0 0,-1 0,-1 0,-2 0,0 0,0 0,1 0,0 0,1 0,0 1,1 0,0-1,1 1,1 0,-1-1,1 1,-2 0,1 0,-1-1,0 1,0-1,0 0,1 0,1 0,1 0,-1 0,1 0,0 0,0 0,2 0,0 0,-2 0,3 0,-3 0,-2 0,4 0,-5 0,4 0,-4 0,-1 0,-1 0,-8-1,3-1,-13 0,15 1,-8 1,14 0,-1 0,1 0,0 0,0 0,0 0,0 0,1 0,0 0,1 0,1 0,0 0,0-1,1 1,0-1,-1 0,0 1,-1 0,1-1,-1 0,0 1,0-1,2 1,0-1,0 0,0-2,-1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7T06:29:20.166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0 22,'20'0,"0"0,-4 0,5 0,1 0,0 0,3 0,-6 0,0 0,0 0,-1 0,0 0,0 0,-1 0,2 0,-1 0,2 0,2 0,1 0,0 0,1 0,0 0,1 0,0 0,-2 0,-2 0,0 0,-3-1,-2 0,-1 0,0-1,-1 0,-1 1,0-1,-1 1,1 0,-1-1,1 0,2 1,-6 0,5 0,-6 1,3-1,1 0,0 0,0 1,-1 0,-1 0,-1 0,0 0,-2 0,0 0,0 0,0 0,0 0,0 0,0 0,-2 0,0 0,1 0,-1 0,1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7T06:29:22.149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0 26,'29'0,"-1"0,-8 0,2 0,1 0,0 0,-1 0,-2 0,0 0,-1 0,0 0,1 0,-1 0,-1 0,0 0,-1 0,1 0,1 0,1 0,-1 0,3 0,0 0,1 0,-1 0,-2 0,0 0,0-1,-2 0,1-1,-1 0,3 1,-7 1,6 0,-7 0,3-1,1 0,-1 1,0-2,1 1,-1 0,0 0,-1 0,-1 0,1 0,0 0,0 1,0-2,-1 1,-1 0,0 1,0-1,-1 0,-1 0,-2 0,-1 1,-3 0,0 0,-2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7T06:29:27.617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0 0,'22'0,"-3"0,-6 0,1 0,0 0,3 0,-1 0,0 0,-1 0,1 0,0 0,0 0,-1 0,0 0,0 0,-1 0,-1 0,0 0,-1 0,3 0,-1 0,2 0,-2 0,-2 0,-1 0,-1 0,4 0,-5 0,8 0,-10 0,7 0,-5 0,2 0,0 0,0 0,-1 0,0 0,0 0,-1 0,1 0,1 0,2 0,0 0,0 1,-1-1,2 1,-1 0,1-1,0 1,0-1,-1 1,0 0,-2 0,0-1,1 1,-1 0,0-1,-1 0,-2 0,-1 0,-1 0,-1 0,1 0,2 0,2 0,2 0,0 0,0 0,1 1,1 1,0-1,2 2,-5-2,2 1,-5-2,3 1,-2 0,-1 0,0 0,-1 0,-2-1,1 0,0 1,-1-1,1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7T06:29:33.758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0 8,'16'0,"-1"0,-7 0,1 0,0 0,1 0,-1 0,0 0,-1 0,0 0,-1 0,-1 0,0 0,-1 0,1 0,0 0,0 0,0 0,-1 0,1 0,0 0,2 0,-3 0,3 0,-4 0,2 0,1 0,-2 0,2 0,0 0,-3 0,3 0,-2 0,1 0,-1 0,1 0,-1 0,0 0,1 0,0 0,0 0,1 0,1 0,0 0,0 0,0 0,0 0,-1 0,1 0,-1 0,1 0,1 0,-3 0,1 0,-1 0,1 0,-1 0,0 0,-1 0,1 0,-1 0,1 0,-1 0,1 0,-1 0,2 0,-3 0,3 0,-1 0,-1 0,1 0,-1 0,0 0,2 0,-1 0,0 0,-1 0,1-1,0 0,-1 0,1 1,-1 0,1 0,-1-1,1 0,-1 0,1 0,-1 0,1 1,-1 0,1 0,0 0,-2 0,2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7T06:29:36.267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0 0,'16'0,"-1"0,-9 0,0 0,1 0,1 0,2 0,-3 0,3 0,-3 0,1 0,0 0,1 0,-1 0,0 0,-1 0,0 0,0 0,1 0,-1 0,0 0,1 0,-1 0,1 0,-2 0,2 0,-2 0,1 0,-1 1,0 0,0 0,1-1,0 0,0 1,0-1,-1 1,0 0,0-1,-1 1,1 0,-1-1,1 1,1 0,0-1,-1 1,1-1,0 1,0-1,-1 1,1-1,-1 0,0 0,0 0,-1 0,1 1,-1-1,3 2,-4-2,2 1,0-1,-2 1,4-1,-3 0,0 0,1 0,0 0,0 0,1 0,-3 0,2 0,0 0,-1 0,2 0,-2 0,0 0,1 0,-2 0,3 0,-1 0,-1 0,2 0,-2 0,2 0,-1 0,0 0,-1 0,1 0,0 0,-1 0,3 0,-4 0,3 0,-1 0,-1 0,1 0,-1 0,0 0,1-1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7T06:29:38.617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0 0,'16'0,"-1"0,-7 0,0 0,-1 0,1 0,-3 0,2 0,0 0,-1 0,2 0,0 0,0 0,1 0,-2 0,1 0,1 0,-2 0,1 0,-1 0,-1 0,1 0,0 0,0 0,2 0,-1 0,0 0,1 0,0 0,1 0,0 0,1 0,0 0,0 0,0 0,0 0,-1 0,-1 0,-1 0,1 0,-1 0,1 0,0 0,-1 0,-1 0,0 0,-1 0,0 0,-1 0,1 0,1 0,-1 0,-1 0,1 0,-2 0,4 0,-3 0,0 0,0 0,1 0,1 0,0 0,-1 0,1 0,0 0,-1 0,1 0,0 0,-1 0,0 0,1 0,-2 0,2 0,-2 0,1 0,0 0,-2 0,4 0,-4 0,2 0,0 0,-1 0,2 0,-2 0,-1 0,3 0,-2 0,0 0,-1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7T06:29:41.399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0 24,'14'0,"-1"0,-8 0,0 0,0 0,1 0,1 0,0 0,-1 0,1 0,-1 0,0 0,0 0,-1 0,0 0,0 0,3 0,-2 0,1 0,-2 0,1 0,1 0,-1 0,4 0,-5 0,5 0,-2 0,1 0,1 0,0-1,0 0,1 0,-2 1,0 0,0 0,1 0,0 0,0 0,-1 0,-1 0,1 0,0-1,-2 1,0-1,0 0,-1 0,-1 0,1 1,-1-1,0 0,2 0,-2 0,2 0,-1 1,-2 0,2-1,-1 0,0 0,1 1,0 0,0 0,0 0,0 0,0 0,1-1,0-1,-1 1,0 0,0 0,0 0,-1 1,0-1,2 1,-2 0,2 0,-2 0,0 0,2 0,-2 0,1 0,-1 0,1 0,-1 0,1 0,-1 0,1 0,-1 0,1 0,-1 0,1 0,-1 0,1 0,0 0,-1 0,0 0,0 1,1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3343F8-0C3A-4044-8EF9-5ACC326FF7AE}" type="datetimeFigureOut">
              <a:rPr lang="en-KR" smtClean="0"/>
              <a:t>2023/04/28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8A2D8-F2FB-F44E-911C-3DA2E80564D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25779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8A2D8-F2FB-F44E-911C-3DA2E80564DD}" type="slidenum">
              <a:rPr lang="en-KR" smtClean="0"/>
              <a:t>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42062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8A2D8-F2FB-F44E-911C-3DA2E80564DD}" type="slidenum">
              <a:rPr lang="en-KR" smtClean="0"/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58949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8A2D8-F2FB-F44E-911C-3DA2E80564DD}" type="slidenum">
              <a:rPr lang="en-KR" smtClean="0"/>
              <a:t>10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456888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8A2D8-F2FB-F44E-911C-3DA2E80564DD}" type="slidenum">
              <a:rPr lang="en-KR" smtClean="0"/>
              <a:t>11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057833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8A2D8-F2FB-F44E-911C-3DA2E80564DD}" type="slidenum">
              <a:rPr lang="en-KR" smtClean="0"/>
              <a:t>12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619466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8A2D8-F2FB-F44E-911C-3DA2E80564DD}" type="slidenum">
              <a:rPr lang="en-KR" smtClean="0"/>
              <a:t>14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49951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8A2D8-F2FB-F44E-911C-3DA2E80564DD}" type="slidenum">
              <a:rPr lang="en-KR" smtClean="0"/>
              <a:t>15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185469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8A2D8-F2FB-F44E-911C-3DA2E80564DD}" type="slidenum">
              <a:rPr lang="en-KR" smtClean="0"/>
              <a:t>16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151990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8A2D8-F2FB-F44E-911C-3DA2E80564DD}" type="slidenum">
              <a:rPr lang="en-KR" smtClean="0"/>
              <a:t>17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585365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8A2D8-F2FB-F44E-911C-3DA2E80564DD}" type="slidenum">
              <a:rPr lang="en-KR" smtClean="0"/>
              <a:t>19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00392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8A2D8-F2FB-F44E-911C-3DA2E80564DD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25820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8A2D8-F2FB-F44E-911C-3DA2E80564DD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5387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8A2D8-F2FB-F44E-911C-3DA2E80564DD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38524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8A2D8-F2FB-F44E-911C-3DA2E80564DD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37855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8A2D8-F2FB-F44E-911C-3DA2E80564DD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3015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8A2D8-F2FB-F44E-911C-3DA2E80564DD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65845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8A2D8-F2FB-F44E-911C-3DA2E80564DD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71782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8A2D8-F2FB-F44E-911C-3DA2E80564DD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5702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269920"/>
            <a:ext cx="9144000" cy="987879"/>
          </a:xfrm>
        </p:spPr>
        <p:txBody>
          <a:bodyPr>
            <a:normAutofit/>
          </a:bodyPr>
          <a:lstStyle>
            <a:lvl1pPr marL="0" indent="0" algn="r">
              <a:buNone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3E9AE8E5-93B5-AE48-AC4A-ED79D8AC76E2}" type="datetime1">
              <a:rPr lang="en-US" altLang="ko-KR" smtClean="0"/>
              <a:pPr/>
              <a:t>4/28/23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920065" y="6356350"/>
            <a:ext cx="4114800" cy="365125"/>
          </a:xfrm>
        </p:spPr>
        <p:txBody>
          <a:bodyPr/>
          <a:lstStyle>
            <a:lvl1pPr>
              <a:defRPr sz="1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ko-KR" dirty="0"/>
              <a:t>SSL KWU 2023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ko-KR" dirty="0"/>
              <a:t>Page </a:t>
            </a:r>
            <a:fld id="{836B6DB3-44B8-41C4-A846-21F6C617223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F1E9F3-43CB-AA65-0C17-40D6B7A72C34}"/>
              </a:ext>
            </a:extLst>
          </p:cNvPr>
          <p:cNvSpPr/>
          <p:nvPr userDrawn="1"/>
        </p:nvSpPr>
        <p:spPr>
          <a:xfrm>
            <a:off x="33866" y="136525"/>
            <a:ext cx="12124267" cy="45719"/>
          </a:xfrm>
          <a:prstGeom prst="rect">
            <a:avLst/>
          </a:prstGeom>
          <a:solidFill>
            <a:srgbClr val="284291"/>
          </a:solidFill>
          <a:ln>
            <a:solidFill>
              <a:srgbClr val="2842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6B3DBE-32DC-7C61-253A-FA64809D7193}"/>
              </a:ext>
            </a:extLst>
          </p:cNvPr>
          <p:cNvSpPr/>
          <p:nvPr userDrawn="1"/>
        </p:nvSpPr>
        <p:spPr>
          <a:xfrm>
            <a:off x="33865" y="1887363"/>
            <a:ext cx="12124267" cy="1932622"/>
          </a:xfrm>
          <a:prstGeom prst="rect">
            <a:avLst/>
          </a:prstGeom>
          <a:solidFill>
            <a:srgbClr val="284291"/>
          </a:solidFill>
          <a:ln>
            <a:solidFill>
              <a:srgbClr val="2842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7B492-4845-3649-ACDB-E6410C1E9C60}" type="datetime1">
              <a:rPr lang="en-US" altLang="ko-KR" smtClean="0"/>
              <a:t>4/28/23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97774-6EFB-264D-9821-DF0012BD50F5}" type="datetime1">
              <a:rPr lang="en-US" altLang="ko-KR" smtClean="0"/>
              <a:t>4/28/23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C55F4-0217-1BF8-6DC6-480180F4D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486E91-3F1A-4D98-2006-3D7E8483F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779C3-1426-E34F-9A70-3E268CF93FF3}" type="datetime1">
              <a:rPr lang="en-US" altLang="ko-KR" smtClean="0"/>
              <a:t>4/28/23</a:t>
            </a:fld>
            <a:endParaRPr lang="ko-KR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DBAEFE-826A-8BC3-C582-B1F703E2F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7E99C4-8836-D7D2-DD07-046489481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r>
              <a:rPr lang="en-US" altLang="ko-KR"/>
              <a:t>/n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2706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235" y="381906"/>
            <a:ext cx="11791950" cy="598261"/>
          </a:xfrm>
        </p:spPr>
        <p:txBody>
          <a:bodyPr>
            <a:normAutofit/>
          </a:bodyPr>
          <a:lstStyle>
            <a:lvl1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1706" y="1253331"/>
            <a:ext cx="11434479" cy="4820898"/>
          </a:xfrm>
        </p:spPr>
        <p:txBody>
          <a:bodyPr/>
          <a:lstStyle>
            <a:lvl1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E6B85CC-2C9A-324E-B5F7-C87CDB48B187}" type="datetime1">
              <a:rPr lang="en-US" altLang="ko-KR" smtClean="0"/>
              <a:pPr/>
              <a:t>4/28/23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ko-KR" dirty="0"/>
              <a:t>SSL KWU 2023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ko-KR" dirty="0"/>
              <a:t>Page </a:t>
            </a:r>
            <a:fld id="{836B6DB3-44B8-41C4-A846-21F6C617223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B03C3-5D78-B54E-AC30-1E004A81C06A}" type="datetime1">
              <a:rPr lang="en-US" altLang="ko-KR" smtClean="0"/>
              <a:t>4/28/23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45096-B057-4C4B-B56A-9AD9C5C8C57B}" type="datetime1">
              <a:rPr lang="en-US" altLang="ko-KR" smtClean="0"/>
              <a:t>4/28/23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69219-8E0E-194B-A15D-E4C3B1D4C28D}" type="datetime1">
              <a:rPr lang="en-US" altLang="ko-KR" smtClean="0"/>
              <a:t>4/28/23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33AC7-1CFF-1745-BBE5-7DCD95A5CD54}" type="datetime1">
              <a:rPr lang="en-US" altLang="ko-KR" smtClean="0"/>
              <a:t>4/28/23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7ECBA-EE1D-7D42-87F1-2EAE6228AB1F}" type="datetime1">
              <a:rPr lang="en-US" altLang="ko-KR" smtClean="0"/>
              <a:t>4/28/23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04A90-2174-A342-A1EC-A6B8FCAE1C77}" type="datetime1">
              <a:rPr lang="en-US" altLang="ko-KR" smtClean="0"/>
              <a:t>4/28/23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FDA64-A9A9-B644-BCF1-6C4FF66FC319}" type="datetime1">
              <a:rPr lang="en-US" altLang="ko-KR" smtClean="0"/>
              <a:t>4/28/23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313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6D3FA1-28E6-294E-B276-F7351B4101A1}" type="datetime1">
              <a:rPr lang="en-US" altLang="ko-KR" smtClean="0"/>
              <a:pPr/>
              <a:t>4/28/23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92006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SSL KWU 2023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23713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Page </a:t>
            </a:r>
            <a:fld id="{836B6DB3-44B8-41C4-A846-21F6C617223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7DEDA5-0551-D0C7-2161-83427AE00403}"/>
              </a:ext>
            </a:extLst>
          </p:cNvPr>
          <p:cNvSpPr/>
          <p:nvPr userDrawn="1"/>
        </p:nvSpPr>
        <p:spPr>
          <a:xfrm>
            <a:off x="33866" y="136525"/>
            <a:ext cx="12124267" cy="45719"/>
          </a:xfrm>
          <a:prstGeom prst="rect">
            <a:avLst/>
          </a:prstGeom>
          <a:solidFill>
            <a:srgbClr val="284291"/>
          </a:solidFill>
          <a:ln>
            <a:solidFill>
              <a:srgbClr val="2842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B6507E-6B03-2848-F308-7D88667E9B9F}"/>
              </a:ext>
            </a:extLst>
          </p:cNvPr>
          <p:cNvSpPr/>
          <p:nvPr userDrawn="1"/>
        </p:nvSpPr>
        <p:spPr>
          <a:xfrm>
            <a:off x="33868" y="6675756"/>
            <a:ext cx="12124267" cy="45719"/>
          </a:xfrm>
          <a:prstGeom prst="rect">
            <a:avLst/>
          </a:prstGeom>
          <a:solidFill>
            <a:srgbClr val="284291"/>
          </a:solidFill>
          <a:ln>
            <a:solidFill>
              <a:srgbClr val="2842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hyperlink" Target="https://wfdb.io/mimic_wfdb_tutorials/intro.html" TargetMode="External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motebiosensing/rpp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www.citiprogram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customXml" Target="../ink/ink5.xml"/><Relationship Id="rId18" Type="http://schemas.openxmlformats.org/officeDocument/2006/relationships/image" Target="../media/image51.png"/><Relationship Id="rId26" Type="http://schemas.openxmlformats.org/officeDocument/2006/relationships/image" Target="../media/image55.png"/><Relationship Id="rId3" Type="http://schemas.openxmlformats.org/officeDocument/2006/relationships/image" Target="../media/image43.png"/><Relationship Id="rId21" Type="http://schemas.openxmlformats.org/officeDocument/2006/relationships/customXml" Target="../ink/ink9.xml"/><Relationship Id="rId7" Type="http://schemas.openxmlformats.org/officeDocument/2006/relationships/customXml" Target="../ink/ink2.xml"/><Relationship Id="rId12" Type="http://schemas.openxmlformats.org/officeDocument/2006/relationships/image" Target="../media/image48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50.png"/><Relationship Id="rId20" Type="http://schemas.openxmlformats.org/officeDocument/2006/relationships/image" Target="../media/image52.png"/><Relationship Id="rId29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customXml" Target="../ink/ink4.xml"/><Relationship Id="rId24" Type="http://schemas.openxmlformats.org/officeDocument/2006/relationships/image" Target="../media/image54.png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56.png"/><Relationship Id="rId10" Type="http://schemas.openxmlformats.org/officeDocument/2006/relationships/image" Target="../media/image47.png"/><Relationship Id="rId19" Type="http://schemas.openxmlformats.org/officeDocument/2006/relationships/customXml" Target="../ink/ink8.xml"/><Relationship Id="rId31" Type="http://schemas.openxmlformats.org/officeDocument/2006/relationships/image" Target="../media/image58.png"/><Relationship Id="rId4" Type="http://schemas.openxmlformats.org/officeDocument/2006/relationships/image" Target="../media/image44.png"/><Relationship Id="rId9" Type="http://schemas.openxmlformats.org/officeDocument/2006/relationships/customXml" Target="../ink/ink3.xml"/><Relationship Id="rId14" Type="http://schemas.openxmlformats.org/officeDocument/2006/relationships/image" Target="../media/image49.png"/><Relationship Id="rId22" Type="http://schemas.openxmlformats.org/officeDocument/2006/relationships/image" Target="../media/image53.png"/><Relationship Id="rId27" Type="http://schemas.openxmlformats.org/officeDocument/2006/relationships/customXml" Target="../ink/ink12.xml"/><Relationship Id="rId30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hysionet.org/content/mimic3wdb/1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7B2F0-E401-2B44-0E54-0C39EDF892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8193"/>
            <a:ext cx="9144000" cy="1922693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libri"/>
                <a:ea typeface="맑은 고딕"/>
                <a:cs typeface="Calibri"/>
              </a:rPr>
              <a:t>Vital Signal Datasets </a:t>
            </a:r>
            <a:r>
              <a:rPr lang="en-US" altLang="ko-KR" sz="2800" dirty="0">
                <a:solidFill>
                  <a:schemeClr val="bg1"/>
                </a:solidFill>
                <a:latin typeface="Calibri"/>
                <a:ea typeface="맑은 고딕"/>
                <a:cs typeface="Calibri"/>
              </a:rPr>
              <a:t>&amp; Application </a:t>
            </a:r>
            <a:r>
              <a:rPr lang="en-US" sz="2800" dirty="0">
                <a:solidFill>
                  <a:schemeClr val="bg1"/>
                </a:solidFill>
                <a:latin typeface="Calibri"/>
                <a:ea typeface="맑은 고딕"/>
                <a:cs typeface="Calibri"/>
              </a:rPr>
              <a:t>: </a:t>
            </a:r>
            <a:r>
              <a:rPr lang="en-US" sz="2800" dirty="0" err="1">
                <a:solidFill>
                  <a:schemeClr val="bg1"/>
                </a:solidFill>
                <a:latin typeface="Calibri"/>
                <a:ea typeface="맑은 고딕"/>
                <a:cs typeface="Calibri"/>
              </a:rPr>
              <a:t>cNIBP</a:t>
            </a:r>
            <a:endParaRPr lang="en-US" sz="2800" dirty="0">
              <a:solidFill>
                <a:schemeClr val="bg1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FD7DF3-42A3-3C19-DAC2-9ED58A5E84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8154" y="4318449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400" dirty="0">
              <a:latin typeface="Calibri"/>
              <a:ea typeface="+mn-lt"/>
              <a:cs typeface="+mn-lt"/>
            </a:endParaRPr>
          </a:p>
          <a:p>
            <a:pPr algn="r"/>
            <a:r>
              <a:rPr lang="ko-KR" altLang="en-US" dirty="0">
                <a:latin typeface="Calibri"/>
                <a:ea typeface="맑은 고딕"/>
                <a:cs typeface="Calibri"/>
              </a:rPr>
              <a:t>광운대학교 </a:t>
            </a:r>
            <a:r>
              <a:rPr lang="ko-KR" altLang="en-US" sz="1400" dirty="0" err="1">
                <a:latin typeface="Calibri"/>
                <a:ea typeface="맑은 고딕"/>
                <a:cs typeface="Calibri"/>
              </a:rPr>
              <a:t>채종의</a:t>
            </a:r>
            <a:endParaRPr lang="en-US" altLang="ko-KR" sz="1400" dirty="0">
              <a:latin typeface="Calibri"/>
              <a:ea typeface="맑은 고딕"/>
              <a:cs typeface="Calibri"/>
            </a:endParaRPr>
          </a:p>
          <a:p>
            <a:pPr algn="r"/>
            <a:r>
              <a:rPr lang="en-US" sz="1400" dirty="0">
                <a:latin typeface="Calibri"/>
                <a:cs typeface="Calibri"/>
              </a:rPr>
              <a:t>Apr / 26 / 2023 </a:t>
            </a:r>
            <a:endParaRPr lang="en-KR" sz="1400" dirty="0">
              <a:latin typeface="Calibri"/>
              <a:ea typeface="맑은 고딕"/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8A471-FDBF-1EE5-A898-E65C8C2B6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4/23/23</a:t>
            </a:r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FF1FC-66F0-1464-148F-FFD960BCB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SSL KWU 2023</a:t>
            </a:r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D616B-8A58-7F68-05D3-9E6CA0334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836B6DB3-44B8-41C4-A846-21F6C6172237}" type="slidenum">
              <a:rPr lang="ko-KR" altLang="en-US" smtClean="0"/>
              <a:pPr/>
              <a:t>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4416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AE24C-3167-A46C-FCBA-AF64F02C6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MIMIC Database</a:t>
            </a:r>
            <a:r>
              <a:rPr lang="en-US" altLang="ko-KR" dirty="0"/>
              <a:t>(cont.)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4DF63-F0E1-FFA0-8EA5-AAAE35B5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WFDB (WaveForm-DataBase)</a:t>
            </a:r>
          </a:p>
          <a:p>
            <a:pPr lvl="1"/>
            <a:r>
              <a:rPr lang="en-KR" dirty="0"/>
              <a:t>Python package for waveform database</a:t>
            </a:r>
          </a:p>
          <a:p>
            <a:pPr lvl="1"/>
            <a:r>
              <a:rPr lang="en-US" dirty="0">
                <a:hlinkClick r:id="rId3"/>
              </a:rPr>
              <a:t>https://wfdb.io/mimic_wfdb_tutorials/intro.html</a:t>
            </a:r>
            <a:endParaRPr lang="en-US" dirty="0"/>
          </a:p>
          <a:p>
            <a:pPr marL="457200" lvl="1" indent="0">
              <a:buNone/>
            </a:pPr>
            <a:endParaRPr lang="en-KR" dirty="0"/>
          </a:p>
          <a:p>
            <a:pPr lvl="1"/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408CC-93AA-EB2E-B929-3E5E0AEE6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85CC-2C9A-324E-B5F7-C87CDB48B187}" type="datetime1">
              <a:rPr lang="en-US" altLang="ko-KR" smtClean="0"/>
              <a:pPr/>
              <a:t>4/28/23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0AE6AA-D7BD-EC23-EBC5-79E9BC8A3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SSL KWU 2023</a:t>
            </a:r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A0E7A-B3E2-2847-31F4-2A6C40967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Page </a:t>
            </a:r>
            <a:fld id="{836B6DB3-44B8-41C4-A846-21F6C6172237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5D5687-667A-D537-E3CD-022224F76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672" y="2117227"/>
            <a:ext cx="3868003" cy="1551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4001C1-89CA-8B84-20BD-F59120832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911" y="4554982"/>
            <a:ext cx="1738429" cy="13038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3CD7F9-F1B9-B28B-6099-78C974EE0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4478" y="4554982"/>
            <a:ext cx="1738429" cy="13038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E217765-D33B-90BC-1565-F5C9ABEBBF60}"/>
              </a:ext>
            </a:extLst>
          </p:cNvPr>
          <p:cNvSpPr txBox="1"/>
          <p:nvPr/>
        </p:nvSpPr>
        <p:spPr>
          <a:xfrm>
            <a:off x="1242672" y="4185650"/>
            <a:ext cx="3447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PPG Segments with Various Length</a:t>
            </a:r>
            <a:endParaRPr lang="en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ECF74DA-B585-1E9B-E36F-4C9EFB2DBF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7727" y="4633682"/>
            <a:ext cx="1854272" cy="13907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87B0884-1CB9-9000-254A-8F1E9E7EEEF0}"/>
              </a:ext>
            </a:extLst>
          </p:cNvPr>
          <p:cNvSpPr txBox="1"/>
          <p:nvPr/>
        </p:nvSpPr>
        <p:spPr>
          <a:xfrm>
            <a:off x="7132113" y="4265350"/>
            <a:ext cx="372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PPG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&amp; ABP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Chunk with Feature Points</a:t>
            </a:r>
            <a:endParaRPr lang="en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6BC276C-E11D-8B05-433A-E1D16207D3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2257" y="4633682"/>
            <a:ext cx="1738429" cy="1303822"/>
          </a:xfrm>
          <a:prstGeom prst="rect">
            <a:avLst/>
          </a:prstGeom>
        </p:spPr>
      </p:pic>
      <p:sp>
        <p:nvSpPr>
          <p:cNvPr id="27" name="Up Arrow 26">
            <a:extLst>
              <a:ext uri="{FF2B5EF4-FFF2-40B4-BE49-F238E27FC236}">
                <a16:creationId xmlns:a16="http://schemas.microsoft.com/office/drawing/2014/main" id="{4773870C-A90F-049F-9964-177775608AAC}"/>
              </a:ext>
            </a:extLst>
          </p:cNvPr>
          <p:cNvSpPr/>
          <p:nvPr/>
        </p:nvSpPr>
        <p:spPr>
          <a:xfrm rot="5400000">
            <a:off x="4923163" y="5141246"/>
            <a:ext cx="228181" cy="288693"/>
          </a:xfrm>
          <a:prstGeom prst="upArrow">
            <a:avLst>
              <a:gd name="adj1" fmla="val 14780"/>
              <a:gd name="adj2" fmla="val 51565"/>
            </a:avLst>
          </a:prstGeom>
          <a:solidFill>
            <a:srgbClr val="284291"/>
          </a:solidFill>
          <a:ln>
            <a:solidFill>
              <a:srgbClr val="2842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AB58246-46A0-23C9-2A83-9A35FA73ED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6823" y="4015737"/>
            <a:ext cx="1239581" cy="2366473"/>
          </a:xfrm>
          <a:prstGeom prst="rect">
            <a:avLst/>
          </a:prstGeom>
        </p:spPr>
      </p:pic>
      <p:sp>
        <p:nvSpPr>
          <p:cNvPr id="29" name="Up Arrow 28">
            <a:extLst>
              <a:ext uri="{FF2B5EF4-FFF2-40B4-BE49-F238E27FC236}">
                <a16:creationId xmlns:a16="http://schemas.microsoft.com/office/drawing/2014/main" id="{1050BD98-E5D1-4016-2481-036B363707EF}"/>
              </a:ext>
            </a:extLst>
          </p:cNvPr>
          <p:cNvSpPr/>
          <p:nvPr/>
        </p:nvSpPr>
        <p:spPr>
          <a:xfrm rot="5400000">
            <a:off x="6769032" y="5141246"/>
            <a:ext cx="228181" cy="288693"/>
          </a:xfrm>
          <a:prstGeom prst="upArrow">
            <a:avLst>
              <a:gd name="adj1" fmla="val 14780"/>
              <a:gd name="adj2" fmla="val 51565"/>
            </a:avLst>
          </a:prstGeom>
          <a:solidFill>
            <a:srgbClr val="284291"/>
          </a:solidFill>
          <a:ln>
            <a:solidFill>
              <a:srgbClr val="2842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B90CB0-95ED-4336-53EE-CF276F9A0A1B}"/>
              </a:ext>
            </a:extLst>
          </p:cNvPr>
          <p:cNvSpPr txBox="1"/>
          <p:nvPr/>
        </p:nvSpPr>
        <p:spPr>
          <a:xfrm>
            <a:off x="1201058" y="5897020"/>
            <a:ext cx="7721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KR" sz="1200" dirty="0">
                <a:latin typeface="Calibri" panose="020F0502020204030204" pitchFamily="34" charset="0"/>
                <a:cs typeface="Calibri" panose="020F0502020204030204" pitchFamily="34" charset="0"/>
              </a:rPr>
              <a:t>oo short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6532D0-2E13-672E-DA5B-DF64FA61C64C}"/>
              </a:ext>
            </a:extLst>
          </p:cNvPr>
          <p:cNvSpPr txBox="1"/>
          <p:nvPr/>
        </p:nvSpPr>
        <p:spPr>
          <a:xfrm>
            <a:off x="3662298" y="5904942"/>
            <a:ext cx="714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KR" sz="1200" dirty="0">
                <a:latin typeface="Calibri" panose="020F0502020204030204" pitchFamily="34" charset="0"/>
                <a:cs typeface="Calibri" panose="020F0502020204030204" pitchFamily="34" charset="0"/>
              </a:rPr>
              <a:t>oo long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CAED99-0894-E122-289E-C6FCA533445F}"/>
              </a:ext>
            </a:extLst>
          </p:cNvPr>
          <p:cNvSpPr txBox="1"/>
          <p:nvPr/>
        </p:nvSpPr>
        <p:spPr>
          <a:xfrm>
            <a:off x="8529944" y="5942978"/>
            <a:ext cx="958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Same length</a:t>
            </a:r>
            <a:endParaRPr lang="en-KR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994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D9BE2-1F7F-FA36-9BA3-9A91FBA3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KR" dirty="0"/>
              <a:t>emotebiosensing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75E59-F707-AEFA-E61B-96C87FE06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https://github.com/remotebiosensing/rppg</a:t>
            </a:r>
            <a:endParaRPr lang="en-US" dirty="0"/>
          </a:p>
          <a:p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AABE4-CD85-990E-26B8-F7EB9DBF2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85CC-2C9A-324E-B5F7-C87CDB48B187}" type="datetime1">
              <a:rPr lang="en-US" altLang="ko-KR" smtClean="0"/>
              <a:pPr/>
              <a:t>4/28/23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1F5966-5D92-975B-1FA3-2BA125825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SSL KWU 2023</a:t>
            </a:r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A92D31-B7F6-AF7F-5C61-EC20C905F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836B6DB3-44B8-41C4-A846-21F6C617223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AE60DA-20B5-38F4-D4B7-0D3C4A9491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033"/>
          <a:stretch/>
        </p:blipFill>
        <p:spPr>
          <a:xfrm>
            <a:off x="872475" y="1739048"/>
            <a:ext cx="3927718" cy="17788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A74F39-246B-523C-D45C-7B23D9422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0451" y="1764448"/>
            <a:ext cx="4470362" cy="44508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9CD7FF-1FFA-E64D-F37D-04D52148F9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476" y="3568700"/>
            <a:ext cx="3927718" cy="290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452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4BD8A-B27E-5B9B-A8EE-522F10EB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MIMIC Database(cont.)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8BA73-51B8-F64F-06B0-E6BE12868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MIMIC Clinical Database</a:t>
            </a:r>
          </a:p>
          <a:p>
            <a:pPr lvl="1"/>
            <a:r>
              <a:rPr lang="en-US" dirty="0"/>
              <a:t>Patients table + Admission table </a:t>
            </a:r>
            <a:r>
              <a:rPr lang="en-US" dirty="0" err="1"/>
              <a:t>Dataframe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D4825-AF98-0D16-3E75-44A43334B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85CC-2C9A-324E-B5F7-C87CDB48B187}" type="datetime1">
              <a:rPr lang="en-US" altLang="ko-KR" smtClean="0"/>
              <a:pPr/>
              <a:t>4/28/23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94466-5587-3661-8962-10A7172D7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SSL KWU 2023</a:t>
            </a:r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C98F6-DB2B-AFEC-B702-257ACAF55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836B6DB3-44B8-41C4-A846-21F6C617223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8BD0F3-EE1B-CD0B-3560-147ABAE43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886" y="2025839"/>
            <a:ext cx="7772400" cy="321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71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145CD-C2E6-298C-CBFC-E764F4DD0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MIMIC Database(cont.)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14065-C570-A295-77DA-04471FD59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706" y="1253331"/>
            <a:ext cx="6089099" cy="4820898"/>
          </a:xfrm>
        </p:spPr>
        <p:txBody>
          <a:bodyPr/>
          <a:lstStyle/>
          <a:p>
            <a:r>
              <a:rPr lang="en-KR" dirty="0"/>
              <a:t>Precautions during Pre-processing MIMIC Dataset</a:t>
            </a:r>
          </a:p>
          <a:p>
            <a:pPr lvl="1"/>
            <a:r>
              <a:rPr lang="en-KR" dirty="0"/>
              <a:t>Tons of Problems with raw Signals!!! - </a:t>
            </a:r>
            <a:r>
              <a:rPr lang="en-KR" b="1" dirty="0"/>
              <a:t>Problems with Signal Itself ( 1 )</a:t>
            </a:r>
          </a:p>
          <a:p>
            <a:pPr lvl="1"/>
            <a:endParaRPr lang="en-KR" b="1" dirty="0"/>
          </a:p>
          <a:p>
            <a:pPr lvl="1"/>
            <a:r>
              <a:rPr lang="en-KR" dirty="0"/>
              <a:t>Problems for both PPG &amp; ABP Signals</a:t>
            </a:r>
          </a:p>
          <a:p>
            <a:pPr lvl="2"/>
            <a:r>
              <a:rPr lang="en-US" dirty="0"/>
              <a:t>F</a:t>
            </a:r>
            <a:r>
              <a:rPr lang="en-KR" dirty="0"/>
              <a:t>lat</a:t>
            </a:r>
          </a:p>
          <a:p>
            <a:pPr lvl="2"/>
            <a:endParaRPr lang="en-KR" dirty="0"/>
          </a:p>
          <a:p>
            <a:pPr lvl="2"/>
            <a:endParaRPr lang="en-KR" dirty="0"/>
          </a:p>
          <a:p>
            <a:pPr lvl="2"/>
            <a:endParaRPr lang="en-KR" dirty="0"/>
          </a:p>
          <a:p>
            <a:pPr lvl="2"/>
            <a:endParaRPr lang="en-KR" dirty="0"/>
          </a:p>
          <a:p>
            <a:pPr lvl="2"/>
            <a:endParaRPr lang="en-KR" dirty="0"/>
          </a:p>
          <a:p>
            <a:pPr lvl="2"/>
            <a:endParaRPr lang="en-KR" dirty="0"/>
          </a:p>
          <a:p>
            <a:pPr lvl="2"/>
            <a:endParaRPr lang="en-KR" dirty="0"/>
          </a:p>
          <a:p>
            <a:pPr lvl="2"/>
            <a:endParaRPr lang="en-KR" dirty="0"/>
          </a:p>
          <a:p>
            <a:pPr lvl="2"/>
            <a:endParaRPr lang="en-KR" dirty="0"/>
          </a:p>
          <a:p>
            <a:pPr lvl="2"/>
            <a:r>
              <a:rPr lang="en-KR" dirty="0"/>
              <a:t>LR Flip</a:t>
            </a:r>
          </a:p>
          <a:p>
            <a:pPr lvl="2"/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FA6FA-795A-5DE4-A065-BBA49A009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85CC-2C9A-324E-B5F7-C87CDB48B187}" type="datetime1">
              <a:rPr lang="en-US" altLang="ko-KR" smtClean="0"/>
              <a:pPr/>
              <a:t>4/28/23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8A529-CB95-D632-70C3-1DB9E6CAB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SSL KWU 2023</a:t>
            </a:r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D8698-732D-7521-62EA-FCF74774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836B6DB3-44B8-41C4-A846-21F6C617223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3C70F-09CD-626E-E778-474E1EE8D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734" y="2481943"/>
            <a:ext cx="2525485" cy="189411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3FE12F2-9A29-0CA4-B20D-0517703A8460}"/>
              </a:ext>
            </a:extLst>
          </p:cNvPr>
          <p:cNvSpPr txBox="1">
            <a:spLocks/>
          </p:cNvSpPr>
          <p:nvPr/>
        </p:nvSpPr>
        <p:spPr>
          <a:xfrm>
            <a:off x="4403395" y="1320119"/>
            <a:ext cx="5877323" cy="2108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KR" b="1" dirty="0"/>
          </a:p>
          <a:p>
            <a:pPr lvl="1"/>
            <a:endParaRPr lang="en-KR" b="1" dirty="0"/>
          </a:p>
          <a:p>
            <a:pPr marL="457200" lvl="1" indent="0">
              <a:buNone/>
            </a:pPr>
            <a:endParaRPr lang="en-KR" b="1" dirty="0"/>
          </a:p>
          <a:p>
            <a:pPr lvl="1"/>
            <a:r>
              <a:rPr lang="en-KR" dirty="0"/>
              <a:t>Problem for ABP Signals</a:t>
            </a:r>
          </a:p>
          <a:p>
            <a:pPr lvl="2"/>
            <a:r>
              <a:rPr lang="en-US" dirty="0"/>
              <a:t>Damp Problem</a:t>
            </a:r>
          </a:p>
          <a:p>
            <a:pPr lvl="2"/>
            <a:endParaRPr lang="en-KR" dirty="0"/>
          </a:p>
          <a:p>
            <a:pPr lvl="2"/>
            <a:endParaRPr lang="en-KR" dirty="0"/>
          </a:p>
          <a:p>
            <a:pPr lvl="2"/>
            <a:endParaRPr lang="en-KR" dirty="0"/>
          </a:p>
          <a:p>
            <a:pPr lvl="2"/>
            <a:endParaRPr lang="en-KR" dirty="0"/>
          </a:p>
          <a:p>
            <a:pPr lvl="2"/>
            <a:endParaRPr lang="en-KR" dirty="0"/>
          </a:p>
          <a:p>
            <a:pPr lvl="2"/>
            <a:endParaRPr lang="en-KR" dirty="0"/>
          </a:p>
          <a:p>
            <a:pPr lvl="2"/>
            <a:endParaRPr lang="en-KR" dirty="0"/>
          </a:p>
          <a:p>
            <a:pPr marL="914400" lvl="2" indent="0">
              <a:buNone/>
            </a:pPr>
            <a:endParaRPr lang="en-KR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67730D8-A0C9-51D5-9D31-76B285D37186}"/>
              </a:ext>
            </a:extLst>
          </p:cNvPr>
          <p:cNvSpPr txBox="1">
            <a:spLocks/>
          </p:cNvSpPr>
          <p:nvPr/>
        </p:nvSpPr>
        <p:spPr>
          <a:xfrm>
            <a:off x="7575808" y="1291834"/>
            <a:ext cx="3377192" cy="2108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KR" b="1" dirty="0"/>
          </a:p>
          <a:p>
            <a:pPr lvl="1"/>
            <a:endParaRPr lang="en-KR" b="1" dirty="0"/>
          </a:p>
          <a:p>
            <a:pPr marL="457200" lvl="1" indent="0">
              <a:buNone/>
            </a:pPr>
            <a:endParaRPr lang="en-KR" b="1" dirty="0"/>
          </a:p>
          <a:p>
            <a:pPr lvl="1"/>
            <a:r>
              <a:rPr lang="en-KR" dirty="0"/>
              <a:t>Problem for PPG Signals</a:t>
            </a:r>
          </a:p>
          <a:p>
            <a:pPr lvl="2"/>
            <a:r>
              <a:rPr lang="en-US" dirty="0"/>
              <a:t>Scale Problem</a:t>
            </a:r>
            <a:endParaRPr lang="en-KR" dirty="0"/>
          </a:p>
          <a:p>
            <a:pPr lvl="2"/>
            <a:endParaRPr lang="en-KR" dirty="0"/>
          </a:p>
          <a:p>
            <a:pPr lvl="2"/>
            <a:endParaRPr lang="en-KR" dirty="0"/>
          </a:p>
          <a:p>
            <a:pPr lvl="2"/>
            <a:endParaRPr lang="en-KR" dirty="0"/>
          </a:p>
          <a:p>
            <a:pPr lvl="2"/>
            <a:endParaRPr lang="en-KR" dirty="0"/>
          </a:p>
          <a:p>
            <a:pPr lvl="2"/>
            <a:endParaRPr lang="en-KR" dirty="0"/>
          </a:p>
          <a:p>
            <a:pPr lvl="2"/>
            <a:endParaRPr lang="en-KR" dirty="0"/>
          </a:p>
          <a:p>
            <a:pPr marL="914400" lvl="2" indent="0">
              <a:buNone/>
            </a:pPr>
            <a:endParaRPr lang="en-K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CDA081-91E7-2ABE-2486-4BF7EB236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805" y="2536372"/>
            <a:ext cx="2525485" cy="1894114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46D68ED5-9777-DC90-6AFA-2D42C61C0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5700" y="2536372"/>
            <a:ext cx="3850379" cy="384386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5AAB60-CEDF-94F1-8F69-96A86F7EA2CB}"/>
              </a:ext>
            </a:extLst>
          </p:cNvPr>
          <p:cNvCxnSpPr>
            <a:cxnSpLocks/>
          </p:cNvCxnSpPr>
          <p:nvPr/>
        </p:nvCxnSpPr>
        <p:spPr>
          <a:xfrm flipH="1" flipV="1">
            <a:off x="8751577" y="3284045"/>
            <a:ext cx="56011" cy="1573497"/>
          </a:xfrm>
          <a:prstGeom prst="straightConnector1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A5DE57-E013-62A1-CFBA-7EA514C60663}"/>
              </a:ext>
            </a:extLst>
          </p:cNvPr>
          <p:cNvCxnSpPr>
            <a:cxnSpLocks/>
          </p:cNvCxnSpPr>
          <p:nvPr/>
        </p:nvCxnSpPr>
        <p:spPr>
          <a:xfrm flipH="1" flipV="1">
            <a:off x="9103269" y="3036557"/>
            <a:ext cx="23447" cy="1547446"/>
          </a:xfrm>
          <a:prstGeom prst="straightConnector1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3295FD9-8248-463A-1590-FBEACBB62C04}"/>
              </a:ext>
            </a:extLst>
          </p:cNvPr>
          <p:cNvCxnSpPr/>
          <p:nvPr/>
        </p:nvCxnSpPr>
        <p:spPr>
          <a:xfrm flipV="1">
            <a:off x="8742459" y="3199378"/>
            <a:ext cx="360812" cy="257907"/>
          </a:xfrm>
          <a:prstGeom prst="straightConnector1">
            <a:avLst/>
          </a:prstGeom>
          <a:ln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A24FEA3-5948-A922-96B9-AFB0D91DB87D}"/>
              </a:ext>
            </a:extLst>
          </p:cNvPr>
          <p:cNvSpPr txBox="1"/>
          <p:nvPr/>
        </p:nvSpPr>
        <p:spPr>
          <a:xfrm>
            <a:off x="8815403" y="3351126"/>
            <a:ext cx="898003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00" dirty="0">
                <a:ln>
                  <a:solidFill>
                    <a:srgbClr val="0070C0">
                      <a:alpha val="20000"/>
                    </a:srgbClr>
                  </a:solidFill>
                </a:ln>
              </a:rPr>
              <a:t>Similar amplitude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9BBB925-A95F-5CAF-D1B1-2C7DF1D9A36D}"/>
              </a:ext>
            </a:extLst>
          </p:cNvPr>
          <p:cNvCxnSpPr>
            <a:cxnSpLocks/>
          </p:cNvCxnSpPr>
          <p:nvPr/>
        </p:nvCxnSpPr>
        <p:spPr>
          <a:xfrm flipH="1" flipV="1">
            <a:off x="9305167" y="3538045"/>
            <a:ext cx="1899139" cy="511907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CC5587C-5915-EC6F-193A-C932D46385D5}"/>
              </a:ext>
            </a:extLst>
          </p:cNvPr>
          <p:cNvCxnSpPr>
            <a:cxnSpLocks/>
          </p:cNvCxnSpPr>
          <p:nvPr/>
        </p:nvCxnSpPr>
        <p:spPr>
          <a:xfrm flipH="1" flipV="1">
            <a:off x="9305167" y="4111173"/>
            <a:ext cx="1899139" cy="511907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31AD02A-C338-25E1-058C-76FA80C5A189}"/>
              </a:ext>
            </a:extLst>
          </p:cNvPr>
          <p:cNvCxnSpPr>
            <a:cxnSpLocks/>
          </p:cNvCxnSpPr>
          <p:nvPr/>
        </p:nvCxnSpPr>
        <p:spPr>
          <a:xfrm flipH="1" flipV="1">
            <a:off x="9305167" y="4202353"/>
            <a:ext cx="1899139" cy="511907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D24D17-866D-996D-8934-43C185EEFB2C}"/>
              </a:ext>
            </a:extLst>
          </p:cNvPr>
          <p:cNvCxnSpPr>
            <a:cxnSpLocks/>
          </p:cNvCxnSpPr>
          <p:nvPr/>
        </p:nvCxnSpPr>
        <p:spPr>
          <a:xfrm flipH="1" flipV="1">
            <a:off x="9286732" y="4326096"/>
            <a:ext cx="1906755" cy="557496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Chart, line chart, histogram&#10;&#10;Description automatically generated">
            <a:extLst>
              <a:ext uri="{FF2B5EF4-FFF2-40B4-BE49-F238E27FC236}">
                <a16:creationId xmlns:a16="http://schemas.microsoft.com/office/drawing/2014/main" id="{9DE07AED-469F-2619-26F0-7EA86645DFA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734" y="4572586"/>
            <a:ext cx="2525485" cy="18939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63FDBDE-A28D-AFDD-B950-36BD3D35DA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1805" y="4367126"/>
            <a:ext cx="2525485" cy="189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046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145CD-C2E6-298C-CBFC-E764F4DD0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MIMIC Database(cont.)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14065-C570-A295-77DA-04471FD59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Precautions during Pre-processing MIMIC Dataset</a:t>
            </a:r>
          </a:p>
          <a:p>
            <a:pPr lvl="1"/>
            <a:r>
              <a:rPr lang="en-KR" dirty="0"/>
              <a:t>Tons of Problems with raw Signals!!!</a:t>
            </a:r>
            <a:r>
              <a:rPr lang="en-KR" b="1" dirty="0"/>
              <a:t> - Problems with Data Distribution (2)</a:t>
            </a:r>
          </a:p>
          <a:p>
            <a:pPr lvl="1"/>
            <a:endParaRPr lang="en-KR" b="1" dirty="0"/>
          </a:p>
          <a:p>
            <a:pPr lvl="1"/>
            <a:r>
              <a:rPr lang="en-KR" dirty="0"/>
              <a:t>Consideration of Disease Distribution</a:t>
            </a:r>
          </a:p>
          <a:p>
            <a:pPr lvl="1"/>
            <a:endParaRPr lang="en-KR" b="1" dirty="0"/>
          </a:p>
          <a:p>
            <a:pPr lvl="1"/>
            <a:endParaRPr lang="en-KR" b="1" dirty="0"/>
          </a:p>
          <a:p>
            <a:pPr lvl="1"/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FA6FA-795A-5DE4-A065-BBA49A009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85CC-2C9A-324E-B5F7-C87CDB48B187}" type="datetime1">
              <a:rPr lang="en-US" altLang="ko-KR" smtClean="0"/>
              <a:pPr/>
              <a:t>4/28/23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8A529-CB95-D632-70C3-1DB9E6CAB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SSL KWU 2023</a:t>
            </a:r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D8698-732D-7521-62EA-FCF74774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836B6DB3-44B8-41C4-A846-21F6C6172237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6547DED3-FBD3-71C2-81F5-02A3D7F184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08" y="2556257"/>
            <a:ext cx="4145535" cy="331626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212FA3-E48D-70EB-178C-EBD2DEF4AAA7}"/>
              </a:ext>
            </a:extLst>
          </p:cNvPr>
          <p:cNvSpPr txBox="1">
            <a:spLocks/>
          </p:cNvSpPr>
          <p:nvPr/>
        </p:nvSpPr>
        <p:spPr>
          <a:xfrm>
            <a:off x="5331372" y="1320119"/>
            <a:ext cx="3377192" cy="2108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KR" b="1" dirty="0"/>
          </a:p>
          <a:p>
            <a:pPr lvl="1"/>
            <a:endParaRPr lang="en-KR" b="1" dirty="0"/>
          </a:p>
          <a:p>
            <a:pPr marL="457200" lvl="1" indent="0">
              <a:buNone/>
            </a:pPr>
            <a:endParaRPr lang="en-KR" b="1" dirty="0"/>
          </a:p>
          <a:p>
            <a:pPr lvl="1"/>
            <a:r>
              <a:rPr lang="en-KR" dirty="0"/>
              <a:t>Seperation in Train / Test set</a:t>
            </a:r>
          </a:p>
          <a:p>
            <a:pPr lvl="2"/>
            <a:endParaRPr lang="en-KR" dirty="0"/>
          </a:p>
          <a:p>
            <a:pPr lvl="2"/>
            <a:endParaRPr lang="en-KR" dirty="0"/>
          </a:p>
          <a:p>
            <a:pPr lvl="2"/>
            <a:endParaRPr lang="en-KR" dirty="0"/>
          </a:p>
          <a:p>
            <a:pPr lvl="2"/>
            <a:endParaRPr lang="en-KR" dirty="0"/>
          </a:p>
          <a:p>
            <a:pPr lvl="2"/>
            <a:endParaRPr lang="en-KR" dirty="0"/>
          </a:p>
          <a:p>
            <a:pPr marL="914400" lvl="2" indent="0">
              <a:buNone/>
            </a:pPr>
            <a:endParaRPr lang="en-KR" dirty="0"/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01AE2396-5355-37A0-3F52-4EF5FD36D0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559" y="2811326"/>
            <a:ext cx="2990562" cy="2392112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4981DBC0-8526-AA95-D6A3-45F17A103F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094" y="2815769"/>
            <a:ext cx="2990562" cy="239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23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84ADE-71DA-A4FF-F939-1FE870B17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MIMIC Database(cont.)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CB685-4554-6723-A7F2-963673C3F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Feature Extraction from 1D Signal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28CB3-1B2B-956E-7F62-9A525BA63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85CC-2C9A-324E-B5F7-C87CDB48B187}" type="datetime1">
              <a:rPr lang="en-US" altLang="ko-KR" smtClean="0"/>
              <a:pPr/>
              <a:t>4/28/23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F5DF9-C48C-4954-7645-67C2347BC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SSL KWU 2023</a:t>
            </a:r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3B583-B448-38D2-D60B-36A3EDE1D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836B6DB3-44B8-41C4-A846-21F6C6172237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7FDF84-A99D-7C33-3EFA-6C82012BA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479" y="1650774"/>
            <a:ext cx="5051527" cy="46966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7CBD4B-21C4-67B9-9287-8004B6F23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3201" y="2348787"/>
            <a:ext cx="4400788" cy="330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862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9B70E-411E-5A1D-B940-49993FFE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MIMIC Database(cont.)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E4663-0A01-8DFA-BC5B-82E160FDD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Valid Signal Count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8A78A-B45F-2619-F946-08CDAD516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85CC-2C9A-324E-B5F7-C87CDB48B187}" type="datetime1">
              <a:rPr lang="en-US" altLang="ko-KR" smtClean="0"/>
              <a:pPr/>
              <a:t>4/28/23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1C2E8-A403-D87F-C39B-690D6BAF3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SSL KWU 2023</a:t>
            </a:r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2C0F3-F021-28BF-4928-27631A1E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836B6DB3-44B8-41C4-A846-21F6C6172237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49B2636-7D44-22F7-FB44-E49DC1774E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4512060"/>
              </p:ext>
            </p:extLst>
          </p:nvPr>
        </p:nvGraphicFramePr>
        <p:xfrm>
          <a:off x="255815" y="2477770"/>
          <a:ext cx="11449616" cy="2451735"/>
        </p:xfrm>
        <a:graphic>
          <a:graphicData uri="http://schemas.openxmlformats.org/drawingml/2006/table">
            <a:tbl>
              <a:tblPr/>
              <a:tblGrid>
                <a:gridCol w="715601">
                  <a:extLst>
                    <a:ext uri="{9D8B030D-6E8A-4147-A177-3AD203B41FA5}">
                      <a16:colId xmlns:a16="http://schemas.microsoft.com/office/drawing/2014/main" val="3375350089"/>
                    </a:ext>
                  </a:extLst>
                </a:gridCol>
                <a:gridCol w="715601">
                  <a:extLst>
                    <a:ext uri="{9D8B030D-6E8A-4147-A177-3AD203B41FA5}">
                      <a16:colId xmlns:a16="http://schemas.microsoft.com/office/drawing/2014/main" val="4135886814"/>
                    </a:ext>
                  </a:extLst>
                </a:gridCol>
                <a:gridCol w="715601">
                  <a:extLst>
                    <a:ext uri="{9D8B030D-6E8A-4147-A177-3AD203B41FA5}">
                      <a16:colId xmlns:a16="http://schemas.microsoft.com/office/drawing/2014/main" val="3176581655"/>
                    </a:ext>
                  </a:extLst>
                </a:gridCol>
                <a:gridCol w="715601">
                  <a:extLst>
                    <a:ext uri="{9D8B030D-6E8A-4147-A177-3AD203B41FA5}">
                      <a16:colId xmlns:a16="http://schemas.microsoft.com/office/drawing/2014/main" val="87900452"/>
                    </a:ext>
                  </a:extLst>
                </a:gridCol>
                <a:gridCol w="715601">
                  <a:extLst>
                    <a:ext uri="{9D8B030D-6E8A-4147-A177-3AD203B41FA5}">
                      <a16:colId xmlns:a16="http://schemas.microsoft.com/office/drawing/2014/main" val="3745132766"/>
                    </a:ext>
                  </a:extLst>
                </a:gridCol>
                <a:gridCol w="715601">
                  <a:extLst>
                    <a:ext uri="{9D8B030D-6E8A-4147-A177-3AD203B41FA5}">
                      <a16:colId xmlns:a16="http://schemas.microsoft.com/office/drawing/2014/main" val="350776499"/>
                    </a:ext>
                  </a:extLst>
                </a:gridCol>
                <a:gridCol w="715601">
                  <a:extLst>
                    <a:ext uri="{9D8B030D-6E8A-4147-A177-3AD203B41FA5}">
                      <a16:colId xmlns:a16="http://schemas.microsoft.com/office/drawing/2014/main" val="3271978148"/>
                    </a:ext>
                  </a:extLst>
                </a:gridCol>
                <a:gridCol w="715601">
                  <a:extLst>
                    <a:ext uri="{9D8B030D-6E8A-4147-A177-3AD203B41FA5}">
                      <a16:colId xmlns:a16="http://schemas.microsoft.com/office/drawing/2014/main" val="3829870521"/>
                    </a:ext>
                  </a:extLst>
                </a:gridCol>
                <a:gridCol w="715601">
                  <a:extLst>
                    <a:ext uri="{9D8B030D-6E8A-4147-A177-3AD203B41FA5}">
                      <a16:colId xmlns:a16="http://schemas.microsoft.com/office/drawing/2014/main" val="1855255625"/>
                    </a:ext>
                  </a:extLst>
                </a:gridCol>
                <a:gridCol w="715601">
                  <a:extLst>
                    <a:ext uri="{9D8B030D-6E8A-4147-A177-3AD203B41FA5}">
                      <a16:colId xmlns:a16="http://schemas.microsoft.com/office/drawing/2014/main" val="3665202992"/>
                    </a:ext>
                  </a:extLst>
                </a:gridCol>
                <a:gridCol w="715601">
                  <a:extLst>
                    <a:ext uri="{9D8B030D-6E8A-4147-A177-3AD203B41FA5}">
                      <a16:colId xmlns:a16="http://schemas.microsoft.com/office/drawing/2014/main" val="1374347606"/>
                    </a:ext>
                  </a:extLst>
                </a:gridCol>
                <a:gridCol w="715601">
                  <a:extLst>
                    <a:ext uri="{9D8B030D-6E8A-4147-A177-3AD203B41FA5}">
                      <a16:colId xmlns:a16="http://schemas.microsoft.com/office/drawing/2014/main" val="1802925123"/>
                    </a:ext>
                  </a:extLst>
                </a:gridCol>
                <a:gridCol w="715601">
                  <a:extLst>
                    <a:ext uri="{9D8B030D-6E8A-4147-A177-3AD203B41FA5}">
                      <a16:colId xmlns:a16="http://schemas.microsoft.com/office/drawing/2014/main" val="1965577517"/>
                    </a:ext>
                  </a:extLst>
                </a:gridCol>
                <a:gridCol w="715601">
                  <a:extLst>
                    <a:ext uri="{9D8B030D-6E8A-4147-A177-3AD203B41FA5}">
                      <a16:colId xmlns:a16="http://schemas.microsoft.com/office/drawing/2014/main" val="997434598"/>
                    </a:ext>
                  </a:extLst>
                </a:gridCol>
                <a:gridCol w="715601">
                  <a:extLst>
                    <a:ext uri="{9D8B030D-6E8A-4147-A177-3AD203B41FA5}">
                      <a16:colId xmlns:a16="http://schemas.microsoft.com/office/drawing/2014/main" val="3584834323"/>
                    </a:ext>
                  </a:extLst>
                </a:gridCol>
                <a:gridCol w="715601">
                  <a:extLst>
                    <a:ext uri="{9D8B030D-6E8A-4147-A177-3AD203B41FA5}">
                      <a16:colId xmlns:a16="http://schemas.microsoft.com/office/drawing/2014/main" val="1470478317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endParaRPr lang="en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none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none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none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damp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damp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damp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flat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flat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flat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flip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flip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flip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total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total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total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95102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en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Train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Validation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Test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Train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Validation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Test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Train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Validation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Test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Train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Validation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Test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Train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Validation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Test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186244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light0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9559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light1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410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7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36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A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27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410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7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36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A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27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396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6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35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A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26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399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6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36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A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27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385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6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35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A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26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26086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light2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6875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803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47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904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87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6874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802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47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904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87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6723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767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37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888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77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6632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776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37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886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77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6479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739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6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870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7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8851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light3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25449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2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3147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2856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25437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2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3146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2856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25180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3090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2834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24769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3033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2836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24449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2984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2814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17023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heavy1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37382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D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4788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3771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37380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D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4788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3771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37221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E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4756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3759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36942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E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4715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3743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36778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E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4681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3731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1177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heavy2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41207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5121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4110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41205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5121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4110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41133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5107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4108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40919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5089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4065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40843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5075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4063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80899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total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111323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13895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11668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111306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F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13893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11668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110653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F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13755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11615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109661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F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13649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11557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108934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13514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11504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3175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count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17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670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1662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2389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671726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pecent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0.0152708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0.6018522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1.4929529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2.1460075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595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7073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7BC4F-5D67-FF98-2BC1-5FE9F37A9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MIMIC Database(cont.)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09A7A-689B-BC96-99B3-43ED00D88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Data Analysis – PPG Amplitude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9147F-7EC7-8385-CE44-8AA8BCFC1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85CC-2C9A-324E-B5F7-C87CDB48B187}" type="datetime1">
              <a:rPr lang="en-US" altLang="ko-KR" smtClean="0"/>
              <a:pPr/>
              <a:t>4/28/23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0ADA1-7DDC-8FA7-E052-BF5E4D13D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SSL KWU 2023</a:t>
            </a:r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EB833-5444-68F0-5C7E-3C1EC4EBA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836B6DB3-44B8-41C4-A846-21F6C6172237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E44FD8C1-7542-001C-8245-F58F1914F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171" y="1819255"/>
            <a:ext cx="3850379" cy="38438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8B9878-D761-6197-C549-AD76B7C05013}"/>
              </a:ext>
            </a:extLst>
          </p:cNvPr>
          <p:cNvSpPr txBox="1"/>
          <p:nvPr/>
        </p:nvSpPr>
        <p:spPr>
          <a:xfrm>
            <a:off x="919611" y="5674119"/>
            <a:ext cx="380212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>
                <a:ln>
                  <a:solidFill>
                    <a:srgbClr val="0070C0">
                      <a:alpha val="20000"/>
                    </a:srgbClr>
                  </a:solidFill>
                </a:ln>
              </a:rPr>
              <a:t>그림 5. </a:t>
            </a:r>
            <a:r>
              <a:rPr lang="ko-KR" sz="1000">
                <a:ln>
                  <a:solidFill>
                    <a:srgbClr val="0070C0">
                      <a:alpha val="20000"/>
                    </a:srgbClr>
                  </a:solidFill>
                </a:ln>
                <a:ea typeface="+mn-lt"/>
                <a:cs typeface="+mn-lt"/>
              </a:rPr>
              <a:t>그림 PPG, </a:t>
            </a:r>
            <a:r>
              <a:rPr lang="ko-KR" sz="1000" err="1">
                <a:ln>
                  <a:solidFill>
                    <a:srgbClr val="0070C0">
                      <a:alpha val="20000"/>
                    </a:srgbClr>
                  </a:solidFill>
                </a:ln>
                <a:ea typeface="+mn-lt"/>
                <a:cs typeface="+mn-lt"/>
              </a:rPr>
              <a:t>ABP를</a:t>
            </a:r>
            <a:r>
              <a:rPr lang="ko-KR" sz="1000">
                <a:ln>
                  <a:solidFill>
                    <a:srgbClr val="0070C0">
                      <a:alpha val="20000"/>
                    </a:srgbClr>
                  </a:solidFill>
                </a:ln>
                <a:ea typeface="+mn-lt"/>
                <a:cs typeface="+mn-lt"/>
              </a:rPr>
              <a:t> 시간(</a:t>
            </a:r>
            <a:r>
              <a:rPr lang="ko-KR" sz="1000" err="1">
                <a:ln>
                  <a:solidFill>
                    <a:srgbClr val="0070C0">
                      <a:alpha val="20000"/>
                    </a:srgbClr>
                  </a:solidFill>
                </a:ln>
                <a:ea typeface="+mn-lt"/>
                <a:cs typeface="+mn-lt"/>
              </a:rPr>
              <a:t>t</a:t>
            </a:r>
            <a:r>
              <a:rPr lang="ko-KR" sz="1000">
                <a:ln>
                  <a:solidFill>
                    <a:srgbClr val="0070C0">
                      <a:alpha val="20000"/>
                    </a:srgbClr>
                  </a:solidFill>
                </a:ln>
                <a:ea typeface="+mn-lt"/>
                <a:cs typeface="+mn-lt"/>
              </a:rPr>
              <a:t>)</a:t>
            </a:r>
            <a:r>
              <a:rPr lang="ko-KR" sz="1000" err="1">
                <a:ln>
                  <a:solidFill>
                    <a:srgbClr val="0070C0">
                      <a:alpha val="20000"/>
                    </a:srgbClr>
                  </a:solidFill>
                </a:ln>
                <a:ea typeface="+mn-lt"/>
                <a:cs typeface="+mn-lt"/>
              </a:rPr>
              <a:t>를</a:t>
            </a:r>
            <a:r>
              <a:rPr lang="ko-KR" sz="1000">
                <a:ln>
                  <a:solidFill>
                    <a:srgbClr val="0070C0">
                      <a:alpha val="20000"/>
                    </a:srgbClr>
                  </a:solidFill>
                </a:ln>
                <a:ea typeface="+mn-lt"/>
                <a:cs typeface="+mn-lt"/>
              </a:rPr>
              <a:t> 축으로 그린 3차원 </a:t>
            </a:r>
            <a:r>
              <a:rPr lang="ko-KR" sz="1000" err="1">
                <a:ln>
                  <a:solidFill>
                    <a:srgbClr val="0070C0">
                      <a:alpha val="20000"/>
                    </a:srgbClr>
                  </a:solidFill>
                </a:ln>
                <a:ea typeface="+mn-lt"/>
                <a:cs typeface="+mn-lt"/>
              </a:rPr>
              <a:t>plot</a:t>
            </a:r>
            <a:r>
              <a:rPr lang="ko-KR" altLang="en-US" sz="1000">
                <a:ln>
                  <a:solidFill>
                    <a:srgbClr val="0070C0">
                      <a:alpha val="20000"/>
                    </a:srgbClr>
                  </a:solidFill>
                </a:ln>
                <a:ea typeface="+mn-lt"/>
                <a:cs typeface="+mn-lt"/>
              </a:rPr>
              <a:t> </a:t>
            </a:r>
            <a:endParaRPr lang="en-US" altLang="ko-KR"/>
          </a:p>
          <a:p>
            <a:r>
              <a:rPr lang="ko-KR" sz="1000">
                <a:ln>
                  <a:solidFill>
                    <a:srgbClr val="0070C0">
                      <a:alpha val="20000"/>
                    </a:srgbClr>
                  </a:solidFill>
                </a:ln>
                <a:ea typeface="+mn-lt"/>
                <a:cs typeface="+mn-lt"/>
              </a:rPr>
              <a:t>같은 ABP 크기를 가지지만 다른 크기의 </a:t>
            </a:r>
            <a:r>
              <a:rPr lang="ko-KR" sz="1000" err="1">
                <a:ln>
                  <a:solidFill>
                    <a:srgbClr val="0070C0">
                      <a:alpha val="20000"/>
                    </a:srgbClr>
                  </a:solidFill>
                </a:ln>
                <a:ea typeface="+mn-lt"/>
                <a:cs typeface="+mn-lt"/>
              </a:rPr>
              <a:t>ppg</a:t>
            </a:r>
            <a:endParaRPr lang="ko-KR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E3B0B2-6FCD-E8F0-0B14-91B00789D0DA}"/>
              </a:ext>
            </a:extLst>
          </p:cNvPr>
          <p:cNvSpPr txBox="1"/>
          <p:nvPr/>
        </p:nvSpPr>
        <p:spPr>
          <a:xfrm>
            <a:off x="6779310" y="5631535"/>
            <a:ext cx="380212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>
                <a:ln>
                  <a:solidFill>
                    <a:srgbClr val="0070C0">
                      <a:alpha val="20000"/>
                    </a:srgbClr>
                  </a:solidFill>
                </a:ln>
              </a:rPr>
              <a:t>그림 6. PPG의 </a:t>
            </a:r>
            <a:r>
              <a:rPr lang="ko-KR" altLang="en-US" sz="1000" err="1">
                <a:ln>
                  <a:solidFill>
                    <a:srgbClr val="0070C0">
                      <a:alpha val="20000"/>
                    </a:srgbClr>
                  </a:solidFill>
                </a:ln>
              </a:rPr>
              <a:t>Amplitude</a:t>
            </a:r>
            <a:r>
              <a:rPr lang="ko-KR" altLang="en-US" sz="1000">
                <a:ln>
                  <a:solidFill>
                    <a:srgbClr val="0070C0">
                      <a:alpha val="20000"/>
                    </a:srgbClr>
                  </a:solidFill>
                </a:ln>
              </a:rPr>
              <a:t> 와 SBP 의 </a:t>
            </a:r>
            <a:r>
              <a:rPr lang="ko-KR" altLang="en-US" sz="1000" err="1">
                <a:ln>
                  <a:solidFill>
                    <a:srgbClr val="0070C0">
                      <a:alpha val="20000"/>
                    </a:srgbClr>
                  </a:solidFill>
                </a:ln>
              </a:rPr>
              <a:t>Scatter</a:t>
            </a:r>
            <a:r>
              <a:rPr lang="ko-KR" altLang="en-US" sz="1000">
                <a:ln>
                  <a:solidFill>
                    <a:srgbClr val="0070C0">
                      <a:alpha val="20000"/>
                    </a:srgbClr>
                  </a:solidFill>
                </a:ln>
              </a:rPr>
              <a:t> </a:t>
            </a:r>
            <a:r>
              <a:rPr lang="ko-KR" altLang="en-US" sz="1000" err="1">
                <a:ln>
                  <a:solidFill>
                    <a:srgbClr val="0070C0">
                      <a:alpha val="20000"/>
                    </a:srgbClr>
                  </a:solidFill>
                </a:ln>
              </a:rPr>
              <a:t>Plot</a:t>
            </a: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DF31139E-4B1F-FE72-6FF0-D46A06EAE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223" y="1610518"/>
            <a:ext cx="3850379" cy="384386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4FB748-622E-26F6-106D-F1B3A6D6A35B}"/>
              </a:ext>
            </a:extLst>
          </p:cNvPr>
          <p:cNvCxnSpPr>
            <a:cxnSpLocks/>
          </p:cNvCxnSpPr>
          <p:nvPr/>
        </p:nvCxnSpPr>
        <p:spPr>
          <a:xfrm flipH="1" flipV="1">
            <a:off x="2456100" y="2358191"/>
            <a:ext cx="56011" cy="1573497"/>
          </a:xfrm>
          <a:prstGeom prst="straightConnector1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E059F3-D848-445A-3C43-4B58C0FB88BA}"/>
              </a:ext>
            </a:extLst>
          </p:cNvPr>
          <p:cNvCxnSpPr>
            <a:cxnSpLocks/>
          </p:cNvCxnSpPr>
          <p:nvPr/>
        </p:nvCxnSpPr>
        <p:spPr>
          <a:xfrm flipH="1" flipV="1">
            <a:off x="2807792" y="2110703"/>
            <a:ext cx="23447" cy="1547446"/>
          </a:xfrm>
          <a:prstGeom prst="straightConnector1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E097998-1EB8-51B4-C574-AA01D1BADCB4}"/>
              </a:ext>
            </a:extLst>
          </p:cNvPr>
          <p:cNvCxnSpPr/>
          <p:nvPr/>
        </p:nvCxnSpPr>
        <p:spPr>
          <a:xfrm flipV="1">
            <a:off x="2446982" y="2273524"/>
            <a:ext cx="360812" cy="257907"/>
          </a:xfrm>
          <a:prstGeom prst="straightConnector1">
            <a:avLst/>
          </a:prstGeom>
          <a:ln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FD91205-FB11-64B0-71A3-7CB1D268ADC2}"/>
              </a:ext>
            </a:extLst>
          </p:cNvPr>
          <p:cNvSpPr txBox="1"/>
          <p:nvPr/>
        </p:nvSpPr>
        <p:spPr>
          <a:xfrm>
            <a:off x="2519926" y="2425272"/>
            <a:ext cx="898003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00" dirty="0">
                <a:ln>
                  <a:solidFill>
                    <a:srgbClr val="0070C0">
                      <a:alpha val="20000"/>
                    </a:srgbClr>
                  </a:solidFill>
                </a:ln>
              </a:rPr>
              <a:t>Similar amplitude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4CD32B-08AE-BA4F-2F4F-48DC0FC0DB00}"/>
              </a:ext>
            </a:extLst>
          </p:cNvPr>
          <p:cNvCxnSpPr>
            <a:cxnSpLocks/>
          </p:cNvCxnSpPr>
          <p:nvPr/>
        </p:nvCxnSpPr>
        <p:spPr>
          <a:xfrm flipH="1" flipV="1">
            <a:off x="3009690" y="2612191"/>
            <a:ext cx="1899139" cy="511907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B9E9E4-2512-CF3C-75D2-572B581E81F0}"/>
              </a:ext>
            </a:extLst>
          </p:cNvPr>
          <p:cNvCxnSpPr>
            <a:cxnSpLocks/>
          </p:cNvCxnSpPr>
          <p:nvPr/>
        </p:nvCxnSpPr>
        <p:spPr>
          <a:xfrm flipH="1" flipV="1">
            <a:off x="3009690" y="3185319"/>
            <a:ext cx="1899139" cy="511907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F90B76-9E0C-77B4-B4B2-8CB191954C39}"/>
              </a:ext>
            </a:extLst>
          </p:cNvPr>
          <p:cNvCxnSpPr>
            <a:cxnSpLocks/>
          </p:cNvCxnSpPr>
          <p:nvPr/>
        </p:nvCxnSpPr>
        <p:spPr>
          <a:xfrm flipH="1" flipV="1">
            <a:off x="3009690" y="3276499"/>
            <a:ext cx="1899139" cy="511907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879C3C-BA82-07D5-6488-2334565F67B8}"/>
              </a:ext>
            </a:extLst>
          </p:cNvPr>
          <p:cNvCxnSpPr>
            <a:cxnSpLocks/>
          </p:cNvCxnSpPr>
          <p:nvPr/>
        </p:nvCxnSpPr>
        <p:spPr>
          <a:xfrm flipH="1" flipV="1">
            <a:off x="2991255" y="3400242"/>
            <a:ext cx="1906755" cy="557496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210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7BC4F-5D67-FF98-2BC1-5FE9F37A9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MIMIC Database(cont.)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09A7A-689B-BC96-99B3-43ED00D88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Data Analysis – PPG Shape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9147F-7EC7-8385-CE44-8AA8BCFC1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85CC-2C9A-324E-B5F7-C87CDB48B187}" type="datetime1">
              <a:rPr lang="en-US" altLang="ko-KR" smtClean="0"/>
              <a:pPr/>
              <a:t>4/28/23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0ADA1-7DDC-8FA7-E052-BF5E4D13D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SSL KWU 2023</a:t>
            </a:r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EB833-5444-68F0-5C7E-3C1EC4EBA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836B6DB3-44B8-41C4-A846-21F6C6172237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A72D65-D0ED-1FDA-F1C4-E00E3242A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663" y="2358644"/>
            <a:ext cx="3941556" cy="39415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5262FD-698D-8CF4-D690-CB3D1D17A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689" y="1622695"/>
            <a:ext cx="4136943" cy="41369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1B1F13-246B-AAF4-0745-BFA2C54CEF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4663" y="971210"/>
            <a:ext cx="3570328" cy="113080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00B335C-CDD6-D645-BEC3-B61A7AFF058A}"/>
              </a:ext>
            </a:extLst>
          </p:cNvPr>
          <p:cNvCxnSpPr>
            <a:cxnSpLocks/>
          </p:cNvCxnSpPr>
          <p:nvPr/>
        </p:nvCxnSpPr>
        <p:spPr>
          <a:xfrm>
            <a:off x="7192243" y="4289045"/>
            <a:ext cx="4183834" cy="2605"/>
          </a:xfrm>
          <a:prstGeom prst="straightConnector1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AEF88D-F444-E332-2036-B04389308354}"/>
              </a:ext>
            </a:extLst>
          </p:cNvPr>
          <p:cNvCxnSpPr>
            <a:cxnSpLocks/>
          </p:cNvCxnSpPr>
          <p:nvPr/>
        </p:nvCxnSpPr>
        <p:spPr>
          <a:xfrm>
            <a:off x="7166192" y="3383763"/>
            <a:ext cx="4183834" cy="2605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8D7E913-F3C6-616D-2689-C316DA2F7E8A}"/>
              </a:ext>
            </a:extLst>
          </p:cNvPr>
          <p:cNvSpPr txBox="1"/>
          <p:nvPr/>
        </p:nvSpPr>
        <p:spPr>
          <a:xfrm>
            <a:off x="10404365" y="3095244"/>
            <a:ext cx="128592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n>
                  <a:solidFill>
                    <a:srgbClr val="0070C0">
                      <a:alpha val="20000"/>
                    </a:srgbClr>
                  </a:solidFill>
                </a:ln>
              </a:rPr>
              <a:t>Hypertensive Crisis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EDBBAE-D6FB-A3FD-45DF-F0BB418F3041}"/>
              </a:ext>
            </a:extLst>
          </p:cNvPr>
          <p:cNvSpPr txBox="1"/>
          <p:nvPr/>
        </p:nvSpPr>
        <p:spPr>
          <a:xfrm>
            <a:off x="10443442" y="4000526"/>
            <a:ext cx="62709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n>
                  <a:solidFill>
                    <a:srgbClr val="0070C0">
                      <a:alpha val="20000"/>
                    </a:srgbClr>
                  </a:solidFill>
                </a:ln>
              </a:rPr>
              <a:t>Stage 1</a:t>
            </a:r>
            <a:endParaRPr lang="en-US"/>
          </a:p>
        </p:txBody>
      </p:sp>
      <p:sp>
        <p:nvSpPr>
          <p:cNvPr id="14" name="Arrow: Up 15">
            <a:extLst>
              <a:ext uri="{FF2B5EF4-FFF2-40B4-BE49-F238E27FC236}">
                <a16:creationId xmlns:a16="http://schemas.microsoft.com/office/drawing/2014/main" id="{4CA68308-6914-417E-74EB-524C0BEC3A48}"/>
              </a:ext>
            </a:extLst>
          </p:cNvPr>
          <p:cNvSpPr/>
          <p:nvPr/>
        </p:nvSpPr>
        <p:spPr>
          <a:xfrm flipH="1">
            <a:off x="8522160" y="6097653"/>
            <a:ext cx="39077" cy="175847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Up 16">
            <a:extLst>
              <a:ext uri="{FF2B5EF4-FFF2-40B4-BE49-F238E27FC236}">
                <a16:creationId xmlns:a16="http://schemas.microsoft.com/office/drawing/2014/main" id="{973BA5A4-E7A3-920D-A205-BDBF2DF4B17A}"/>
              </a:ext>
            </a:extLst>
          </p:cNvPr>
          <p:cNvSpPr/>
          <p:nvPr/>
        </p:nvSpPr>
        <p:spPr>
          <a:xfrm flipH="1">
            <a:off x="9017134" y="6097653"/>
            <a:ext cx="39077" cy="175847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Up 17">
            <a:extLst>
              <a:ext uri="{FF2B5EF4-FFF2-40B4-BE49-F238E27FC236}">
                <a16:creationId xmlns:a16="http://schemas.microsoft.com/office/drawing/2014/main" id="{028CF68B-23D6-6577-F514-C09B1FAF32BA}"/>
              </a:ext>
            </a:extLst>
          </p:cNvPr>
          <p:cNvSpPr/>
          <p:nvPr/>
        </p:nvSpPr>
        <p:spPr>
          <a:xfrm flipH="1">
            <a:off x="9264621" y="6097653"/>
            <a:ext cx="39077" cy="175847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Up 18">
            <a:extLst>
              <a:ext uri="{FF2B5EF4-FFF2-40B4-BE49-F238E27FC236}">
                <a16:creationId xmlns:a16="http://schemas.microsoft.com/office/drawing/2014/main" id="{9E9A59AD-73CF-E33A-A4E7-32CE6F9C39DA}"/>
              </a:ext>
            </a:extLst>
          </p:cNvPr>
          <p:cNvSpPr/>
          <p:nvPr/>
        </p:nvSpPr>
        <p:spPr>
          <a:xfrm flipH="1">
            <a:off x="7532211" y="6097653"/>
            <a:ext cx="39077" cy="175847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2DF34B-E7E2-208F-7340-0A98B9D349D0}"/>
              </a:ext>
            </a:extLst>
          </p:cNvPr>
          <p:cNvSpPr txBox="1"/>
          <p:nvPr/>
        </p:nvSpPr>
        <p:spPr>
          <a:xfrm>
            <a:off x="1983290" y="5713397"/>
            <a:ext cx="380212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>
                <a:ln>
                  <a:solidFill>
                    <a:srgbClr val="0070C0">
                      <a:alpha val="20000"/>
                    </a:srgbClr>
                  </a:solidFill>
                </a:ln>
              </a:rPr>
              <a:t>그림 9. PPG의 </a:t>
            </a:r>
            <a:r>
              <a:rPr lang="en-US" altLang="ko-KR" sz="1000">
                <a:ln>
                  <a:solidFill>
                    <a:srgbClr val="0070C0">
                      <a:alpha val="20000"/>
                    </a:srgbClr>
                  </a:solidFill>
                </a:ln>
                <a:ea typeface="+mn-lt"/>
                <a:cs typeface="+mn-lt"/>
              </a:rPr>
              <a:t>Shape 별 Clustering</a:t>
            </a:r>
            <a:endParaRPr lang="ko-KR" altLang="en-US" sz="1000">
              <a:ln>
                <a:solidFill>
                  <a:srgbClr val="0070C0">
                    <a:alpha val="20000"/>
                  </a:srgbClr>
                </a:solidFill>
              </a:ln>
            </a:endParaRPr>
          </a:p>
        </p:txBody>
      </p:sp>
      <p:sp>
        <p:nvSpPr>
          <p:cNvPr id="19" name="Arrow: Up 19">
            <a:extLst>
              <a:ext uri="{FF2B5EF4-FFF2-40B4-BE49-F238E27FC236}">
                <a16:creationId xmlns:a16="http://schemas.microsoft.com/office/drawing/2014/main" id="{E712E264-B53E-FAF9-F708-CDAA18512007}"/>
              </a:ext>
            </a:extLst>
          </p:cNvPr>
          <p:cNvSpPr/>
          <p:nvPr/>
        </p:nvSpPr>
        <p:spPr>
          <a:xfrm rot="8160000" flipH="1">
            <a:off x="2460543" y="2111130"/>
            <a:ext cx="39077" cy="175847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790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7DCCC-ACEC-AB6C-5836-4CF4E6230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MIMIC Dataset - Acqusition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A2C07-FFCA-1E69-7D10-7648E9CEF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CITI Course Instructions</a:t>
            </a:r>
          </a:p>
          <a:p>
            <a:pPr lvl="1"/>
            <a:r>
              <a:rPr lang="en-KR" dirty="0"/>
              <a:t>Visit </a:t>
            </a:r>
            <a:r>
              <a:rPr lang="en-KR" dirty="0">
                <a:hlinkClick r:id="rId2"/>
              </a:rPr>
              <a:t>CITI PROGRAM</a:t>
            </a:r>
            <a:r>
              <a:rPr lang="en-KR" dirty="0"/>
              <a:t>, create an account.</a:t>
            </a:r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r>
              <a:rPr lang="en-KR" dirty="0"/>
              <a:t>Click </a:t>
            </a:r>
            <a:r>
              <a:rPr lang="en-KR" b="1" dirty="0"/>
              <a:t>Add Institutional Affiliation</a:t>
            </a:r>
            <a:r>
              <a:rPr lang="en-KR" dirty="0"/>
              <a:t>, select affiliation as </a:t>
            </a:r>
            <a:r>
              <a:rPr lang="en-KR" b="1" dirty="0"/>
              <a:t>“</a:t>
            </a:r>
            <a:r>
              <a:rPr lang="en-US" b="1" i="0" dirty="0">
                <a:solidFill>
                  <a:srgbClr val="212529"/>
                </a:solidFill>
                <a:effectLst/>
                <a:latin typeface="-apple-system"/>
              </a:rPr>
              <a:t>Massachusetts Institute of Technology Affiliates”</a:t>
            </a:r>
            <a:endParaRPr lang="en-KR" b="1" dirty="0"/>
          </a:p>
          <a:p>
            <a:pPr lvl="1"/>
            <a:endParaRPr lang="en-KR" dirty="0"/>
          </a:p>
          <a:p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5D5A3-B0C8-C802-4C1F-E3351827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85CC-2C9A-324E-B5F7-C87CDB48B187}" type="datetime1">
              <a:rPr lang="en-US" altLang="ko-KR" smtClean="0"/>
              <a:pPr/>
              <a:t>4/28/23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5129A-10D2-9272-7DF7-6E576AD4F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SSL KWU 2023</a:t>
            </a:r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4AEC1-246D-6E70-E1B5-4C71B1C5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836B6DB3-44B8-41C4-A846-21F6C6172237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187C72E-2087-97BD-B902-2AC32477A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758" y="1872625"/>
            <a:ext cx="4019550" cy="1320979"/>
          </a:xfrm>
          <a:prstGeom prst="rect">
            <a:avLst/>
          </a:prstGeo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E5BC150-9E90-5F4A-6F4B-D14EDF7C4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757" y="3663780"/>
            <a:ext cx="3500380" cy="2988129"/>
          </a:xfrm>
          <a:prstGeom prst="rect">
            <a:avLst/>
          </a:prstGeom>
        </p:spPr>
      </p:pic>
      <p:sp>
        <p:nvSpPr>
          <p:cNvPr id="13" name="Donut 12">
            <a:extLst>
              <a:ext uri="{FF2B5EF4-FFF2-40B4-BE49-F238E27FC236}">
                <a16:creationId xmlns:a16="http://schemas.microsoft.com/office/drawing/2014/main" id="{26F2BE37-2EA4-83C9-B1A0-84D85A00AB25}"/>
              </a:ext>
            </a:extLst>
          </p:cNvPr>
          <p:cNvSpPr/>
          <p:nvPr/>
        </p:nvSpPr>
        <p:spPr>
          <a:xfrm>
            <a:off x="1195018" y="2719805"/>
            <a:ext cx="978663" cy="117083"/>
          </a:xfrm>
          <a:prstGeom prst="donut">
            <a:avLst>
              <a:gd name="adj" fmla="val 244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14" name="Donut 13">
            <a:extLst>
              <a:ext uri="{FF2B5EF4-FFF2-40B4-BE49-F238E27FC236}">
                <a16:creationId xmlns:a16="http://schemas.microsoft.com/office/drawing/2014/main" id="{A4C0AB81-C218-CF05-3478-A75599DF3B9E}"/>
              </a:ext>
            </a:extLst>
          </p:cNvPr>
          <p:cNvSpPr/>
          <p:nvPr/>
        </p:nvSpPr>
        <p:spPr>
          <a:xfrm>
            <a:off x="1684349" y="4967081"/>
            <a:ext cx="2235714" cy="320699"/>
          </a:xfrm>
          <a:prstGeom prst="donut">
            <a:avLst>
              <a:gd name="adj" fmla="val 244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878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E8DF7-90CF-383F-088B-C5795757F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KR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BA561-E97B-BC55-FDED-6C5C8C356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KR" dirty="0"/>
              <a:t>PPG to cNIBP</a:t>
            </a:r>
          </a:p>
          <a:p>
            <a:pPr lvl="1">
              <a:lnSpc>
                <a:spcPct val="150000"/>
              </a:lnSpc>
            </a:pPr>
            <a:r>
              <a:rPr lang="en-KR" dirty="0"/>
              <a:t>PPG </a:t>
            </a:r>
            <a:r>
              <a:rPr lang="en-US" altLang="ko-KR" dirty="0"/>
              <a:t>, BP</a:t>
            </a:r>
          </a:p>
          <a:p>
            <a:pPr lvl="1">
              <a:lnSpc>
                <a:spcPct val="150000"/>
              </a:lnSpc>
            </a:pPr>
            <a:r>
              <a:rPr lang="en-KR" dirty="0"/>
              <a:t>BP </a:t>
            </a:r>
            <a:r>
              <a:rPr lang="en-US" altLang="ko-KR" dirty="0"/>
              <a:t>(  IBP / NIBP / </a:t>
            </a:r>
            <a:r>
              <a:rPr lang="en-US" altLang="ko-KR" dirty="0" err="1"/>
              <a:t>cNIBP</a:t>
            </a:r>
            <a:r>
              <a:rPr lang="en-US" altLang="ko-KR" dirty="0"/>
              <a:t> )</a:t>
            </a:r>
            <a:endParaRPr lang="en-KR" dirty="0"/>
          </a:p>
          <a:p>
            <a:pPr>
              <a:lnSpc>
                <a:spcPct val="150000"/>
              </a:lnSpc>
            </a:pPr>
            <a:r>
              <a:rPr lang="en-KR" dirty="0"/>
              <a:t>rPPG </a:t>
            </a:r>
            <a:r>
              <a:rPr lang="en-US" altLang="ko-KR" dirty="0"/>
              <a:t>-&gt; </a:t>
            </a:r>
            <a:r>
              <a:rPr lang="en-US" dirty="0"/>
              <a:t>Video to </a:t>
            </a:r>
            <a:r>
              <a:rPr lang="en-US" dirty="0" err="1"/>
              <a:t>cNIBP</a:t>
            </a:r>
            <a:endParaRPr lang="en-KR" dirty="0"/>
          </a:p>
          <a:p>
            <a:pPr>
              <a:lnSpc>
                <a:spcPct val="150000"/>
              </a:lnSpc>
            </a:pPr>
            <a:r>
              <a:rPr lang="en-KR" dirty="0"/>
              <a:t>MIMIC Dataset</a:t>
            </a:r>
          </a:p>
          <a:p>
            <a:pPr lvl="1">
              <a:lnSpc>
                <a:spcPct val="150000"/>
              </a:lnSpc>
            </a:pPr>
            <a:r>
              <a:rPr lang="en-KR" dirty="0"/>
              <a:t>Introduction &amp; Type</a:t>
            </a:r>
          </a:p>
          <a:p>
            <a:pPr lvl="1">
              <a:lnSpc>
                <a:spcPct val="150000"/>
              </a:lnSpc>
            </a:pPr>
            <a:r>
              <a:rPr lang="en-KR" dirty="0"/>
              <a:t>Data Structure</a:t>
            </a:r>
          </a:p>
          <a:p>
            <a:pPr lvl="1">
              <a:lnSpc>
                <a:spcPct val="150000"/>
              </a:lnSpc>
            </a:pPr>
            <a:r>
              <a:rPr lang="en-KR" dirty="0"/>
              <a:t>Instruction &amp; Pre-processing</a:t>
            </a:r>
          </a:p>
          <a:p>
            <a:pPr lvl="1">
              <a:lnSpc>
                <a:spcPct val="150000"/>
              </a:lnSpc>
            </a:pPr>
            <a:r>
              <a:rPr lang="en-KR" dirty="0"/>
              <a:t>Expandability with inter-</a:t>
            </a:r>
            <a:r>
              <a:rPr lang="en-US" altLang="ko-KR" dirty="0"/>
              <a:t>MIMIC datasets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Acquisition</a:t>
            </a:r>
          </a:p>
          <a:p>
            <a:pPr>
              <a:lnSpc>
                <a:spcPct val="150000"/>
              </a:lnSpc>
            </a:pPr>
            <a:r>
              <a:rPr lang="en-US" dirty="0"/>
              <a:t>Proposed 1D Signal Preprocessing Method and Analysis</a:t>
            </a:r>
          </a:p>
          <a:p>
            <a:pPr lvl="1">
              <a:lnSpc>
                <a:spcPct val="150000"/>
              </a:lnSpc>
            </a:pPr>
            <a:r>
              <a:rPr lang="en-KR" dirty="0"/>
              <a:t>Precautions</a:t>
            </a:r>
          </a:p>
          <a:p>
            <a:pPr lvl="1">
              <a:lnSpc>
                <a:spcPct val="150000"/>
              </a:lnSpc>
            </a:pPr>
            <a:r>
              <a:rPr lang="en-KR" dirty="0"/>
              <a:t>Analysis</a:t>
            </a:r>
          </a:p>
          <a:p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0C850-ACF5-A929-DD14-E9B6ED253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/>
              <a:t>4/23/23</a:t>
            </a:r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51005-200F-E128-0D19-18D321E4B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SSL KWU 2023</a:t>
            </a:r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A3F63-275A-C372-1590-E8C2ED470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836B6DB3-44B8-41C4-A846-21F6C6172237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0111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7DCCC-ACEC-AB6C-5836-4CF4E6230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MIMIC Dataset - Acqusition(cont.)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A2C07-FFCA-1E69-7D10-7648E9CEF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CITI Course Instructions</a:t>
            </a:r>
          </a:p>
          <a:p>
            <a:pPr lvl="1"/>
            <a:r>
              <a:rPr lang="en-KR" dirty="0"/>
              <a:t>Select the </a:t>
            </a:r>
            <a:r>
              <a:rPr lang="en-KR" b="1" dirty="0"/>
              <a:t>“Data or Specimens Only Research”</a:t>
            </a:r>
            <a:r>
              <a:rPr lang="en-KR" dirty="0"/>
              <a:t> course.</a:t>
            </a:r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marL="457200" lvl="1" indent="0">
              <a:buNone/>
            </a:pPr>
            <a:endParaRPr lang="en-KR" dirty="0"/>
          </a:p>
          <a:p>
            <a:pPr lvl="1"/>
            <a:r>
              <a:rPr lang="en-US" dirty="0"/>
              <a:t>Complete the course. And apply for </a:t>
            </a:r>
            <a:r>
              <a:rPr lang="en-US" dirty="0" err="1"/>
              <a:t>PhysioNet</a:t>
            </a:r>
            <a:r>
              <a:rPr lang="en-US" dirty="0"/>
              <a:t> credentialing with Completion report PDF.</a:t>
            </a:r>
            <a:endParaRPr lang="en-KR" b="1" dirty="0"/>
          </a:p>
          <a:p>
            <a:pPr lvl="1"/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5D5A3-B0C8-C802-4C1F-E3351827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85CC-2C9A-324E-B5F7-C87CDB48B187}" type="datetime1">
              <a:rPr lang="en-US" altLang="ko-KR" smtClean="0"/>
              <a:pPr/>
              <a:t>4/28/23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5129A-10D2-9272-7DF7-6E576AD4F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SSL KWU 2023</a:t>
            </a:r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4AEC1-246D-6E70-E1B5-4C71B1C5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836B6DB3-44B8-41C4-A846-21F6C6172237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28CFDE-63D1-3EAF-C650-8E7048BEB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1878465"/>
            <a:ext cx="2637363" cy="1484143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ECE8887-6498-0C4B-0BF2-473770863639}"/>
              </a:ext>
            </a:extLst>
          </p:cNvPr>
          <p:cNvGrpSpPr/>
          <p:nvPr/>
        </p:nvGrpSpPr>
        <p:grpSpPr>
          <a:xfrm>
            <a:off x="1282700" y="3718205"/>
            <a:ext cx="3477292" cy="2419103"/>
            <a:chOff x="3619077" y="865903"/>
            <a:chExt cx="6680296" cy="46101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617BEAB-3D38-CB0C-743F-532AA5B8E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19077" y="865903"/>
              <a:ext cx="6680296" cy="461010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42551B7-0102-2E76-E51F-C1965B066114}"/>
                    </a:ext>
                  </a:extLst>
                </p14:cNvPr>
                <p14:cNvContentPartPr/>
                <p14:nvPr/>
              </p14:nvContentPartPr>
              <p14:xfrm>
                <a:off x="6230225" y="2292093"/>
                <a:ext cx="606600" cy="20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42551B7-0102-2E76-E51F-C1965B06611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61136" y="2155293"/>
                  <a:ext cx="744087" cy="2934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DC90558-D6EA-D46E-B61F-AEB68C1C088C}"/>
                    </a:ext>
                  </a:extLst>
                </p14:cNvPr>
                <p14:cNvContentPartPr/>
                <p14:nvPr/>
              </p14:nvContentPartPr>
              <p14:xfrm>
                <a:off x="6234185" y="2304333"/>
                <a:ext cx="600840" cy="14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DC90558-D6EA-D46E-B61F-AEB68C1C088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165043" y="2167190"/>
                  <a:ext cx="738432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BB5E943-D3EC-A55B-2A34-2542554EB332}"/>
                    </a:ext>
                  </a:extLst>
                </p14:cNvPr>
                <p14:cNvContentPartPr/>
                <p14:nvPr/>
              </p14:nvContentPartPr>
              <p14:xfrm>
                <a:off x="6239585" y="2295693"/>
                <a:ext cx="639000" cy="15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BB5E943-D3EC-A55B-2A34-2542554EB33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70504" y="2161084"/>
                  <a:ext cx="776471" cy="2840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FE06BE3-7CE5-79E2-DE85-40AFF677EAA9}"/>
                    </a:ext>
                  </a:extLst>
                </p14:cNvPr>
                <p14:cNvContentPartPr/>
                <p14:nvPr/>
              </p14:nvContentPartPr>
              <p14:xfrm>
                <a:off x="6234545" y="2285973"/>
                <a:ext cx="687960" cy="18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FE06BE3-7CE5-79E2-DE85-40AFF677EAA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65403" y="2149973"/>
                  <a:ext cx="825552" cy="28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238AC7E-37AB-9E1B-952B-49F31849C3BF}"/>
                    </a:ext>
                  </a:extLst>
                </p14:cNvPr>
                <p14:cNvContentPartPr/>
                <p14:nvPr/>
              </p14:nvContentPartPr>
              <p14:xfrm>
                <a:off x="6238865" y="2287413"/>
                <a:ext cx="694440" cy="18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238AC7E-37AB-9E1B-952B-49F31849C3B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69698" y="2151413"/>
                  <a:ext cx="832083" cy="28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F0DD90C-452F-B5C0-CC1D-9DA35C83DC5E}"/>
                    </a:ext>
                  </a:extLst>
                </p14:cNvPr>
                <p14:cNvContentPartPr/>
                <p14:nvPr/>
              </p14:nvContentPartPr>
              <p14:xfrm>
                <a:off x="5500505" y="3444453"/>
                <a:ext cx="421200" cy="5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F0DD90C-452F-B5C0-CC1D-9DA35C83DC5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431342" y="3309453"/>
                  <a:ext cx="558833" cy="2747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C3B73AE-97EF-43B5-8258-D57DAD320EBA}"/>
                    </a:ext>
                  </a:extLst>
                </p14:cNvPr>
                <p14:cNvContentPartPr/>
                <p14:nvPr/>
              </p14:nvContentPartPr>
              <p14:xfrm>
                <a:off x="5488265" y="3433293"/>
                <a:ext cx="444240" cy="12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C3B73AE-97EF-43B5-8258-D57DAD320EB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419176" y="3300661"/>
                  <a:ext cx="581726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7962B26-0E25-87C6-B100-25BC03FEA9B1}"/>
                    </a:ext>
                  </a:extLst>
                </p14:cNvPr>
                <p14:cNvContentPartPr/>
                <p14:nvPr/>
              </p14:nvContentPartPr>
              <p14:xfrm>
                <a:off x="5497625" y="3437613"/>
                <a:ext cx="44748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7962B26-0E25-87C6-B100-25BC03FEA9B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428569" y="3365613"/>
                  <a:ext cx="584901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D570EF2-6410-8E0F-4EEA-5B7B001AE236}"/>
                    </a:ext>
                  </a:extLst>
                </p14:cNvPr>
                <p14:cNvContentPartPr/>
                <p14:nvPr/>
              </p14:nvContentPartPr>
              <p14:xfrm>
                <a:off x="5502665" y="3425373"/>
                <a:ext cx="446040" cy="16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D570EF2-6410-8E0F-4EEA-5B7B001AE23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433512" y="3287373"/>
                  <a:ext cx="583655" cy="2918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5D9ED97-1E13-D050-01FB-85F35BD35696}"/>
                    </a:ext>
                  </a:extLst>
                </p14:cNvPr>
                <p14:cNvContentPartPr/>
                <p14:nvPr/>
              </p14:nvContentPartPr>
              <p14:xfrm>
                <a:off x="5502665" y="3423933"/>
                <a:ext cx="452160" cy="30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5D9ED97-1E13-D050-01FB-85F35BD3569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433527" y="3289533"/>
                  <a:ext cx="589744" cy="2983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0C48CB3-AB9B-E2FC-BD0A-3261B50D3723}"/>
                    </a:ext>
                  </a:extLst>
                </p14:cNvPr>
                <p14:cNvContentPartPr/>
                <p14:nvPr/>
              </p14:nvContentPartPr>
              <p14:xfrm>
                <a:off x="6235985" y="2275173"/>
                <a:ext cx="595080" cy="18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0C48CB3-AB9B-E2FC-BD0A-3261B50D372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166870" y="2141459"/>
                  <a:ext cx="732619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F1886B8-44DA-5DCC-11CF-E018ABB986A6}"/>
                    </a:ext>
                  </a:extLst>
                </p14:cNvPr>
                <p14:cNvContentPartPr/>
                <p14:nvPr/>
              </p14:nvContentPartPr>
              <p14:xfrm>
                <a:off x="6876785" y="2280213"/>
                <a:ext cx="61920" cy="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F1886B8-44DA-5DCC-11CF-E018ABB986A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807985" y="2208213"/>
                  <a:ext cx="198832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202D07D-742B-7A3D-8DAE-A2F824CAEB86}"/>
                    </a:ext>
                  </a:extLst>
                </p14:cNvPr>
                <p14:cNvContentPartPr/>
                <p14:nvPr/>
              </p14:nvContentPartPr>
              <p14:xfrm>
                <a:off x="6282425" y="2280213"/>
                <a:ext cx="676800" cy="41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202D07D-742B-7A3D-8DAE-A2F824CAEB8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213293" y="2143295"/>
                  <a:ext cx="814372" cy="314911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1" name="Picture 3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F008A09-212D-A760-707F-4E83939019D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023" y="4153675"/>
            <a:ext cx="4422531" cy="191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584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82BDB-8A03-5CB7-0811-1B58952FC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223" y="1266031"/>
            <a:ext cx="11434479" cy="482089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KR" sz="5000" dirty="0"/>
              <a:t>감사합니다</a:t>
            </a:r>
          </a:p>
          <a:p>
            <a:pPr marL="0" indent="0" algn="ctr">
              <a:buNone/>
            </a:pPr>
            <a:r>
              <a:rPr lang="en-KR" sz="5000" dirty="0"/>
              <a:t>Q&amp;A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D1FCFA-5C1A-FFDE-6DCA-F119B4707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85CC-2C9A-324E-B5F7-C87CDB48B187}" type="datetime1">
              <a:rPr lang="en-US" altLang="ko-KR" smtClean="0"/>
              <a:pPr/>
              <a:t>4/28/23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292E6-34B0-7A0E-7A30-AD61A86E7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SSL KWU 2023</a:t>
            </a:r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B3DD1-4BC7-BDDC-326C-9CF44F034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836B6DB3-44B8-41C4-A846-21F6C6172237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9352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431C9-61B9-AC85-C371-EAFB633C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PPG to Continuous Non-Invasive Blood Pressure(cNIBP)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52636-873E-0B1C-2BE0-6E33F1944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706" y="1253331"/>
            <a:ext cx="5827497" cy="4820898"/>
          </a:xfrm>
        </p:spPr>
        <p:txBody>
          <a:bodyPr/>
          <a:lstStyle/>
          <a:p>
            <a:r>
              <a:rPr lang="en-KR" dirty="0"/>
              <a:t>Photoplethysmography (PPG)</a:t>
            </a:r>
          </a:p>
          <a:p>
            <a:pPr lvl="1"/>
            <a:r>
              <a:rPr lang="en-KR" dirty="0"/>
              <a:t>빛으로 혈액의 변화량을 기록하는 기술</a:t>
            </a:r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marL="457200" lvl="1" indent="0">
              <a:buNone/>
            </a:pPr>
            <a:endParaRPr lang="en-KR" dirty="0"/>
          </a:p>
          <a:p>
            <a:r>
              <a:rPr lang="en-KR" dirty="0"/>
              <a:t>Remote PPG (rPPG)</a:t>
            </a:r>
          </a:p>
          <a:p>
            <a:pPr lvl="1"/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EE2BB-D67D-D9A3-EAE7-3D699B81F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85CC-2C9A-324E-B5F7-C87CDB48B187}" type="datetime1">
              <a:rPr lang="en-US" altLang="ko-KR" smtClean="0"/>
              <a:pPr/>
              <a:t>4/28/23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205B6-80DF-BBDF-8521-D5AEBF03B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SSL KWU 2023</a:t>
            </a:r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8654DC-BC5E-359F-1505-526E17BD4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836B6DB3-44B8-41C4-A846-21F6C6172237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DDCF92F-6F2A-900D-4F99-93987C2FA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201" y="1936804"/>
            <a:ext cx="3210266" cy="160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6">
            <a:extLst>
              <a:ext uri="{FF2B5EF4-FFF2-40B4-BE49-F238E27FC236}">
                <a16:creationId xmlns:a16="http://schemas.microsoft.com/office/drawing/2014/main" id="{92D1920F-3685-7750-4ABE-717DD030A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160" y="4055272"/>
            <a:ext cx="5321043" cy="2215423"/>
          </a:xfrm>
          <a:prstGeom prst="rect">
            <a:avLst/>
          </a:prstGeom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3053F7E7-A963-D668-8881-CFA9B8B116E7}"/>
              </a:ext>
            </a:extLst>
          </p:cNvPr>
          <p:cNvSpPr/>
          <p:nvPr/>
        </p:nvSpPr>
        <p:spPr>
          <a:xfrm>
            <a:off x="2192863" y="5162982"/>
            <a:ext cx="2820926" cy="996901"/>
          </a:xfrm>
          <a:prstGeom prst="frame">
            <a:avLst>
              <a:gd name="adj1" fmla="val 3491"/>
            </a:avLst>
          </a:prstGeom>
          <a:solidFill>
            <a:srgbClr val="284291"/>
          </a:solidFill>
          <a:ln>
            <a:solidFill>
              <a:srgbClr val="2842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0337D4B-8E57-9D38-DB4F-CE58FD33C044}"/>
              </a:ext>
            </a:extLst>
          </p:cNvPr>
          <p:cNvSpPr txBox="1">
            <a:spLocks/>
          </p:cNvSpPr>
          <p:nvPr/>
        </p:nvSpPr>
        <p:spPr>
          <a:xfrm>
            <a:off x="6384394" y="1253331"/>
            <a:ext cx="4941063" cy="4820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KR" dirty="0"/>
              <a:t>Blood Pressure (BP)</a:t>
            </a:r>
          </a:p>
          <a:p>
            <a:pPr lvl="1"/>
            <a:r>
              <a:rPr lang="en-KR" dirty="0"/>
              <a:t>Non Invasive Blood Pressure(NIBP)</a:t>
            </a:r>
          </a:p>
          <a:p>
            <a:pPr lvl="2"/>
            <a:r>
              <a:rPr lang="en-KR" dirty="0"/>
              <a:t>Cuff-based Blood Pressure</a:t>
            </a:r>
          </a:p>
          <a:p>
            <a:pPr lvl="2"/>
            <a:r>
              <a:rPr lang="en-KR" b="1" dirty="0"/>
              <a:t>Continuous Non-Invasive Blood Pressure(cNIBP)</a:t>
            </a:r>
          </a:p>
          <a:p>
            <a:pPr lvl="1"/>
            <a:r>
              <a:rPr lang="en-KR" dirty="0"/>
              <a:t>Invasive Blood Pressure(IBP)</a:t>
            </a:r>
          </a:p>
          <a:p>
            <a:pPr lvl="2"/>
            <a:r>
              <a:rPr lang="en-KR" dirty="0"/>
              <a:t>Arterial Blood Pressure(ABP)</a:t>
            </a:r>
          </a:p>
          <a:p>
            <a:r>
              <a:rPr lang="en-KR" dirty="0"/>
              <a:t>cNIBP example</a:t>
            </a:r>
          </a:p>
          <a:p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marL="457200" lvl="1" indent="0">
              <a:buNone/>
            </a:pPr>
            <a:endParaRPr lang="en-KR" dirty="0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02392465-2F7F-4773-92F9-90EB67661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3221" y="3080328"/>
            <a:ext cx="4683408" cy="3134961"/>
          </a:xfrm>
          <a:prstGeom prst="rect">
            <a:avLst/>
          </a:prstGeom>
        </p:spPr>
      </p:pic>
      <p:sp>
        <p:nvSpPr>
          <p:cNvPr id="13" name="Arrow: Curved Up 4">
            <a:extLst>
              <a:ext uri="{FF2B5EF4-FFF2-40B4-BE49-F238E27FC236}">
                <a16:creationId xmlns:a16="http://schemas.microsoft.com/office/drawing/2014/main" id="{C52E67F2-1D6A-2DCC-9A0A-122F721DD5E3}"/>
              </a:ext>
            </a:extLst>
          </p:cNvPr>
          <p:cNvSpPr/>
          <p:nvPr/>
        </p:nvSpPr>
        <p:spPr>
          <a:xfrm rot="-5400000">
            <a:off x="10642920" y="4720737"/>
            <a:ext cx="912998" cy="452074"/>
          </a:xfrm>
          <a:prstGeom prst="curvedUpArrow">
            <a:avLst>
              <a:gd name="adj1" fmla="val 25000"/>
              <a:gd name="adj2" fmla="val 52648"/>
              <a:gd name="adj3" fmla="val 25000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175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431C9-61B9-AC85-C371-EAFB633C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PPG to cNIBP</a:t>
            </a:r>
            <a:r>
              <a:rPr lang="en-US" altLang="ko-KR" dirty="0"/>
              <a:t>(cont.)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52636-873E-0B1C-2BE0-6E33F1944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Blood Pressure (BP)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EE2BB-D67D-D9A3-EAE7-3D699B81F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85CC-2C9A-324E-B5F7-C87CDB48B187}" type="datetime1">
              <a:rPr lang="en-US" altLang="ko-KR" smtClean="0"/>
              <a:pPr/>
              <a:t>4/28/23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205B6-80DF-BBDF-8521-D5AEBF03B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SSL KWU 2023</a:t>
            </a:r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8654DC-BC5E-359F-1505-526E17BD4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836B6DB3-44B8-41C4-A846-21F6C6172237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A9C3F45-F0A8-F792-46FA-B8149AA25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06" y="1624773"/>
            <a:ext cx="4811272" cy="360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F31EC68-CDAC-94DA-BD91-9511E678DB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750588"/>
              </p:ext>
            </p:extLst>
          </p:nvPr>
        </p:nvGraphicFramePr>
        <p:xfrm>
          <a:off x="5784461" y="1907213"/>
          <a:ext cx="5373758" cy="2228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639">
                  <a:extLst>
                    <a:ext uri="{9D8B030D-6E8A-4147-A177-3AD203B41FA5}">
                      <a16:colId xmlns:a16="http://schemas.microsoft.com/office/drawing/2014/main" val="75335110"/>
                    </a:ext>
                  </a:extLst>
                </a:gridCol>
                <a:gridCol w="2045197">
                  <a:extLst>
                    <a:ext uri="{9D8B030D-6E8A-4147-A177-3AD203B41FA5}">
                      <a16:colId xmlns:a16="http://schemas.microsoft.com/office/drawing/2014/main" val="2626712479"/>
                    </a:ext>
                  </a:extLst>
                </a:gridCol>
                <a:gridCol w="2597922">
                  <a:extLst>
                    <a:ext uri="{9D8B030D-6E8A-4147-A177-3AD203B41FA5}">
                      <a16:colId xmlns:a16="http://schemas.microsoft.com/office/drawing/2014/main" val="2397065331"/>
                    </a:ext>
                  </a:extLst>
                </a:gridCol>
              </a:tblGrid>
              <a:tr h="423852">
                <a:tc gridSpan="3">
                  <a:txBody>
                    <a:bodyPr/>
                    <a:lstStyle/>
                    <a:p>
                      <a:pPr algn="ctr"/>
                      <a:r>
                        <a:rPr lang="en-K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Measurement Aspect</a:t>
                      </a:r>
                    </a:p>
                  </a:txBody>
                  <a:tcPr anchor="ctr">
                    <a:solidFill>
                      <a:srgbClr val="284291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en-KR" dirty="0"/>
                        <a:t>측정 방식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038950"/>
                  </a:ext>
                </a:extLst>
              </a:tr>
              <a:tr h="423852">
                <a:tc>
                  <a:txBody>
                    <a:bodyPr/>
                    <a:lstStyle/>
                    <a:p>
                      <a:endParaRPr lang="en-KR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KR" sz="11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Non-Invasive </a:t>
                      </a:r>
                      <a:r>
                        <a:rPr lang="en-KR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(Cuff)</a:t>
                      </a:r>
                      <a:endParaRPr lang="en-KR" sz="11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K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Invasive (ABP)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6444123"/>
                  </a:ext>
                </a:extLst>
              </a:tr>
              <a:tr h="812354">
                <a:tc>
                  <a:txBody>
                    <a:bodyPr/>
                    <a:lstStyle/>
                    <a:p>
                      <a:r>
                        <a:rPr lang="en-K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장점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간단한 사용 방식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즉각적인 혈압의 변화량 확인 가능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파형의 형태 분석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636807"/>
                  </a:ext>
                </a:extLst>
              </a:tr>
              <a:tr h="568648">
                <a:tc>
                  <a:txBody>
                    <a:bodyPr/>
                    <a:lstStyle/>
                    <a:p>
                      <a:r>
                        <a:rPr lang="en-K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단점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단일 숫자 값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제한된 자세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개인이 사용 불가능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K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피부에 상처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659400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BF7BE26-615A-5300-69CB-DCA790BD5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188777"/>
              </p:ext>
            </p:extLst>
          </p:nvPr>
        </p:nvGraphicFramePr>
        <p:xfrm>
          <a:off x="5784460" y="4321939"/>
          <a:ext cx="5373759" cy="1695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229">
                  <a:extLst>
                    <a:ext uri="{9D8B030D-6E8A-4147-A177-3AD203B41FA5}">
                      <a16:colId xmlns:a16="http://schemas.microsoft.com/office/drawing/2014/main" val="75335110"/>
                    </a:ext>
                  </a:extLst>
                </a:gridCol>
                <a:gridCol w="2183762">
                  <a:extLst>
                    <a:ext uri="{9D8B030D-6E8A-4147-A177-3AD203B41FA5}">
                      <a16:colId xmlns:a16="http://schemas.microsoft.com/office/drawing/2014/main" val="2626712479"/>
                    </a:ext>
                  </a:extLst>
                </a:gridCol>
                <a:gridCol w="2434768">
                  <a:extLst>
                    <a:ext uri="{9D8B030D-6E8A-4147-A177-3AD203B41FA5}">
                      <a16:colId xmlns:a16="http://schemas.microsoft.com/office/drawing/2014/main" val="2397065331"/>
                    </a:ext>
                  </a:extLst>
                </a:gridCol>
              </a:tblGrid>
              <a:tr h="423852">
                <a:tc gridSpan="3">
                  <a:txBody>
                    <a:bodyPr/>
                    <a:lstStyle/>
                    <a:p>
                      <a:pPr algn="ctr"/>
                      <a:r>
                        <a:rPr lang="en-KR" dirty="0"/>
                        <a:t>Data Aspect</a:t>
                      </a:r>
                    </a:p>
                  </a:txBody>
                  <a:tcPr anchor="ctr">
                    <a:solidFill>
                      <a:srgbClr val="284291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en-KR" dirty="0"/>
                        <a:t>측정 방식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038950"/>
                  </a:ext>
                </a:extLst>
              </a:tr>
              <a:tr h="423852">
                <a:tc>
                  <a:txBody>
                    <a:bodyPr/>
                    <a:lstStyle/>
                    <a:p>
                      <a:endParaRPr lang="en-KR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K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Intermittent (DBP, SBP)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KR" sz="11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Continuous</a:t>
                      </a:r>
                      <a:r>
                        <a:rPr lang="en-K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ko-K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(ABP)</a:t>
                      </a:r>
                      <a:endParaRPr lang="en-KR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6444123"/>
                  </a:ext>
                </a:extLst>
              </a:tr>
              <a:tr h="423852">
                <a:tc>
                  <a:txBody>
                    <a:bodyPr/>
                    <a:lstStyle/>
                    <a:p>
                      <a:r>
                        <a:rPr lang="en-K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장점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K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다루기 편함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K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높은 활용도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636807"/>
                  </a:ext>
                </a:extLst>
              </a:tr>
              <a:tr h="423852">
                <a:tc>
                  <a:txBody>
                    <a:bodyPr/>
                    <a:lstStyle/>
                    <a:p>
                      <a:r>
                        <a:rPr lang="en-K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단점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K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낮은 활용도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KR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다루기 불편함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659400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9938B8B-6CFB-CEA6-F384-D9F7E5BFC4FD}"/>
              </a:ext>
            </a:extLst>
          </p:cNvPr>
          <p:cNvSpPr txBox="1"/>
          <p:nvPr/>
        </p:nvSpPr>
        <p:spPr>
          <a:xfrm>
            <a:off x="1329992" y="5506391"/>
            <a:ext cx="301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>
                <a:latin typeface="Calibri" panose="020F0502020204030204" pitchFamily="34" charset="0"/>
                <a:cs typeface="Calibri" panose="020F0502020204030204" pitchFamily="34" charset="0"/>
              </a:rPr>
              <a:t>Continuous + Non-Invasive !!!</a:t>
            </a:r>
          </a:p>
        </p:txBody>
      </p:sp>
    </p:spTree>
    <p:extLst>
      <p:ext uri="{BB962C8B-B14F-4D97-AF65-F5344CB8AC3E}">
        <p14:creationId xmlns:p14="http://schemas.microsoft.com/office/powerpoint/2010/main" val="1584577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431C9-61B9-AC85-C371-EAFB633C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PPG to cNIBP</a:t>
            </a:r>
            <a:r>
              <a:rPr lang="en-US" altLang="ko-KR" dirty="0"/>
              <a:t>(cont.)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52636-873E-0B1C-2BE0-6E33F1944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Network Architecture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EE2BB-D67D-D9A3-EAE7-3D699B81F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85CC-2C9A-324E-B5F7-C87CDB48B187}" type="datetime1">
              <a:rPr lang="en-US" altLang="ko-KR" smtClean="0"/>
              <a:pPr/>
              <a:t>4/28/23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205B6-80DF-BBDF-8521-D5AEBF03B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SSL KWU 2023</a:t>
            </a:r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8654DC-BC5E-359F-1505-526E17BD4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836B6DB3-44B8-41C4-A846-21F6C617223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7" name="직사각형 3">
            <a:extLst>
              <a:ext uri="{FF2B5EF4-FFF2-40B4-BE49-F238E27FC236}">
                <a16:creationId xmlns:a16="http://schemas.microsoft.com/office/drawing/2014/main" id="{275F4B55-D389-A1BD-29B3-61FCD54C81A3}"/>
              </a:ext>
            </a:extLst>
          </p:cNvPr>
          <p:cNvSpPr/>
          <p:nvPr/>
        </p:nvSpPr>
        <p:spPr>
          <a:xfrm>
            <a:off x="1267718" y="2278537"/>
            <a:ext cx="805343" cy="267608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Vid</a:t>
            </a:r>
            <a:endParaRPr lang="ko-KR" altLang="en-US"/>
          </a:p>
        </p:txBody>
      </p:sp>
      <p:sp>
        <p:nvSpPr>
          <p:cNvPr id="8" name="정육면체 4">
            <a:extLst>
              <a:ext uri="{FF2B5EF4-FFF2-40B4-BE49-F238E27FC236}">
                <a16:creationId xmlns:a16="http://schemas.microsoft.com/office/drawing/2014/main" id="{E219904D-F5A7-2261-DAAD-A5BCF4A09114}"/>
              </a:ext>
            </a:extLst>
          </p:cNvPr>
          <p:cNvSpPr/>
          <p:nvPr/>
        </p:nvSpPr>
        <p:spPr>
          <a:xfrm>
            <a:off x="2386739" y="2614096"/>
            <a:ext cx="2390862" cy="1786855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High-order</a:t>
            </a:r>
          </a:p>
          <a:p>
            <a:pPr algn="ctr"/>
            <a:r>
              <a:rPr lang="en-US" altLang="ko-KR" dirty="0"/>
              <a:t>Vid to PPG Net</a:t>
            </a:r>
            <a:endParaRPr lang="ko-KR" altLang="en-US" dirty="0"/>
          </a:p>
        </p:txBody>
      </p:sp>
      <p:sp>
        <p:nvSpPr>
          <p:cNvPr id="9" name="정육면체 5">
            <a:extLst>
              <a:ext uri="{FF2B5EF4-FFF2-40B4-BE49-F238E27FC236}">
                <a16:creationId xmlns:a16="http://schemas.microsoft.com/office/drawing/2014/main" id="{86151B3B-CB5A-4A8C-0D18-DCECA8C64B4F}"/>
              </a:ext>
            </a:extLst>
          </p:cNvPr>
          <p:cNvSpPr/>
          <p:nvPr/>
        </p:nvSpPr>
        <p:spPr>
          <a:xfrm>
            <a:off x="6947765" y="2614095"/>
            <a:ext cx="2390862" cy="1786855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High-order</a:t>
            </a:r>
          </a:p>
          <a:p>
            <a:pPr algn="ctr"/>
            <a:r>
              <a:rPr lang="en-US" altLang="ko-KR" dirty="0"/>
              <a:t>PPG to BP Net</a:t>
            </a:r>
            <a:endParaRPr lang="ko-KR" altLang="en-US" dirty="0"/>
          </a:p>
        </p:txBody>
      </p:sp>
      <p:pic>
        <p:nvPicPr>
          <p:cNvPr id="10" name="그림 7">
            <a:extLst>
              <a:ext uri="{FF2B5EF4-FFF2-40B4-BE49-F238E27FC236}">
                <a16:creationId xmlns:a16="http://schemas.microsoft.com/office/drawing/2014/main" id="{FA2E9440-F449-40C8-2747-5E376CD0B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614" y="2500208"/>
            <a:ext cx="1682137" cy="1816853"/>
          </a:xfrm>
          <a:prstGeom prst="rect">
            <a:avLst/>
          </a:prstGeom>
        </p:spPr>
      </p:pic>
      <p:sp>
        <p:nvSpPr>
          <p:cNvPr id="11" name="직사각형 9">
            <a:extLst>
              <a:ext uri="{FF2B5EF4-FFF2-40B4-BE49-F238E27FC236}">
                <a16:creationId xmlns:a16="http://schemas.microsoft.com/office/drawing/2014/main" id="{78310209-9D33-F043-6B46-502AC5B61E0F}"/>
              </a:ext>
            </a:extLst>
          </p:cNvPr>
          <p:cNvSpPr/>
          <p:nvPr/>
        </p:nvSpPr>
        <p:spPr>
          <a:xfrm>
            <a:off x="9759474" y="2278537"/>
            <a:ext cx="805343" cy="26760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BP</a:t>
            </a:r>
            <a:endParaRPr lang="ko-KR" altLang="en-US"/>
          </a:p>
        </p:txBody>
      </p:sp>
      <p:sp>
        <p:nvSpPr>
          <p:cNvPr id="12" name="직사각형 10">
            <a:extLst>
              <a:ext uri="{FF2B5EF4-FFF2-40B4-BE49-F238E27FC236}">
                <a16:creationId xmlns:a16="http://schemas.microsoft.com/office/drawing/2014/main" id="{AFB3C0ED-1820-64A1-DB7E-3BE5CE7A3EEF}"/>
              </a:ext>
            </a:extLst>
          </p:cNvPr>
          <p:cNvSpPr/>
          <p:nvPr/>
        </p:nvSpPr>
        <p:spPr>
          <a:xfrm>
            <a:off x="990882" y="1946464"/>
            <a:ext cx="5855515" cy="3397541"/>
          </a:xfrm>
          <a:prstGeom prst="rect">
            <a:avLst/>
          </a:prstGeom>
          <a:noFill/>
          <a:ln>
            <a:solidFill>
              <a:srgbClr val="2842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1">
            <a:extLst>
              <a:ext uri="{FF2B5EF4-FFF2-40B4-BE49-F238E27FC236}">
                <a16:creationId xmlns:a16="http://schemas.microsoft.com/office/drawing/2014/main" id="{EAD146E5-0DE0-E2D0-8E0C-FCE61BEE3AC3}"/>
              </a:ext>
            </a:extLst>
          </p:cNvPr>
          <p:cNvSpPr/>
          <p:nvPr/>
        </p:nvSpPr>
        <p:spPr>
          <a:xfrm>
            <a:off x="4953038" y="2005640"/>
            <a:ext cx="5855515" cy="3397541"/>
          </a:xfrm>
          <a:prstGeom prst="rect">
            <a:avLst/>
          </a:prstGeom>
          <a:noFill/>
          <a:ln>
            <a:solidFill>
              <a:srgbClr val="2842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0">
            <a:extLst>
              <a:ext uri="{FF2B5EF4-FFF2-40B4-BE49-F238E27FC236}">
                <a16:creationId xmlns:a16="http://schemas.microsoft.com/office/drawing/2014/main" id="{E35BD9B4-7573-A605-EF91-40F291270492}"/>
              </a:ext>
            </a:extLst>
          </p:cNvPr>
          <p:cNvCxnSpPr>
            <a:cxnSpLocks/>
          </p:cNvCxnSpPr>
          <p:nvPr/>
        </p:nvCxnSpPr>
        <p:spPr>
          <a:xfrm rot="16200000" flipH="1">
            <a:off x="7218605" y="2961138"/>
            <a:ext cx="1325462" cy="4037307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6">
            <a:extLst>
              <a:ext uri="{FF2B5EF4-FFF2-40B4-BE49-F238E27FC236}">
                <a16:creationId xmlns:a16="http://schemas.microsoft.com/office/drawing/2014/main" id="{307C5D28-1289-9757-6377-D1DA2BEA02F5}"/>
              </a:ext>
            </a:extLst>
          </p:cNvPr>
          <p:cNvCxnSpPr>
            <a:cxnSpLocks/>
          </p:cNvCxnSpPr>
          <p:nvPr/>
        </p:nvCxnSpPr>
        <p:spPr>
          <a:xfrm>
            <a:off x="10162146" y="4954625"/>
            <a:ext cx="0" cy="54528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40E719E-4E60-2F9D-2F4F-0B90A244D608}"/>
              </a:ext>
            </a:extLst>
          </p:cNvPr>
          <p:cNvSpPr txBox="1"/>
          <p:nvPr/>
        </p:nvSpPr>
        <p:spPr>
          <a:xfrm>
            <a:off x="4841427" y="4400950"/>
            <a:ext cx="117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PPG loss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AA50A0-7F71-7AB0-ABC2-3C1B34145D33}"/>
              </a:ext>
            </a:extLst>
          </p:cNvPr>
          <p:cNvSpPr txBox="1"/>
          <p:nvPr/>
        </p:nvSpPr>
        <p:spPr>
          <a:xfrm>
            <a:off x="9136592" y="4964087"/>
            <a:ext cx="117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BP loss</a:t>
            </a:r>
            <a:endParaRPr lang="ko-KR" altLang="en-US" dirty="0"/>
          </a:p>
        </p:txBody>
      </p:sp>
      <p:sp>
        <p:nvSpPr>
          <p:cNvPr id="18" name="순서도: 논리합 21">
            <a:extLst>
              <a:ext uri="{FF2B5EF4-FFF2-40B4-BE49-F238E27FC236}">
                <a16:creationId xmlns:a16="http://schemas.microsoft.com/office/drawing/2014/main" id="{DEEB0F65-A93D-4836-FA97-DCD000556B86}"/>
              </a:ext>
            </a:extLst>
          </p:cNvPr>
          <p:cNvSpPr/>
          <p:nvPr/>
        </p:nvSpPr>
        <p:spPr>
          <a:xfrm>
            <a:off x="10012193" y="5551697"/>
            <a:ext cx="262155" cy="262155"/>
          </a:xfrm>
          <a:prstGeom prst="flowChartOr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F8A76B-54D3-62CD-D108-2BED1E606E11}"/>
              </a:ext>
            </a:extLst>
          </p:cNvPr>
          <p:cNvSpPr txBox="1"/>
          <p:nvPr/>
        </p:nvSpPr>
        <p:spPr>
          <a:xfrm>
            <a:off x="9525980" y="5813852"/>
            <a:ext cx="173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BP + PPG loss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622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AE24C-3167-A46C-FCBA-AF64F02C6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MIMIC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4DF63-F0E1-FFA0-8EA5-AAAE35B5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Stands for </a:t>
            </a:r>
            <a:r>
              <a:rPr lang="en-KR" b="1" dirty="0"/>
              <a:t>M</a:t>
            </a:r>
            <a:r>
              <a:rPr lang="en-KR" dirty="0"/>
              <a:t>edical </a:t>
            </a:r>
            <a:r>
              <a:rPr lang="en-KR" b="1" dirty="0"/>
              <a:t>I</a:t>
            </a:r>
            <a:r>
              <a:rPr lang="en-KR" dirty="0"/>
              <a:t>nformation </a:t>
            </a:r>
            <a:r>
              <a:rPr lang="en-KR" b="1" dirty="0"/>
              <a:t>M</a:t>
            </a:r>
            <a:r>
              <a:rPr lang="en-KR" dirty="0"/>
              <a:t>art for </a:t>
            </a:r>
            <a:r>
              <a:rPr lang="en-KR" b="1" dirty="0"/>
              <a:t>I</a:t>
            </a:r>
            <a:r>
              <a:rPr lang="en-KR" dirty="0"/>
              <a:t>ntensive </a:t>
            </a:r>
            <a:r>
              <a:rPr lang="en-KR" b="1" dirty="0"/>
              <a:t>C</a:t>
            </a:r>
            <a:r>
              <a:rPr lang="en-KR" dirty="0"/>
              <a:t>are</a:t>
            </a:r>
          </a:p>
          <a:p>
            <a:endParaRPr lang="en-KR" dirty="0"/>
          </a:p>
          <a:p>
            <a:r>
              <a:rPr lang="en-KR" b="1" dirty="0"/>
              <a:t>Large</a:t>
            </a:r>
            <a:r>
              <a:rPr lang="en-KR" dirty="0"/>
              <a:t>, </a:t>
            </a:r>
            <a:r>
              <a:rPr lang="en-KR" b="1" dirty="0"/>
              <a:t>freely-available</a:t>
            </a:r>
            <a:r>
              <a:rPr lang="en-KR" dirty="0"/>
              <a:t> database comprising </a:t>
            </a:r>
            <a:r>
              <a:rPr lang="en-KR" b="1" dirty="0"/>
              <a:t>deidentified health-related data</a:t>
            </a:r>
            <a:br>
              <a:rPr lang="en-KR" dirty="0"/>
            </a:br>
            <a:r>
              <a:rPr lang="en-KR" dirty="0"/>
              <a:t>from patients who were </a:t>
            </a:r>
            <a:r>
              <a:rPr lang="en-KR" b="1" dirty="0"/>
              <a:t>admitted to the critical care units</a:t>
            </a:r>
            <a:r>
              <a:rPr lang="en-KR" dirty="0"/>
              <a:t> of the Beth Israel Deaconess Medical Center</a:t>
            </a:r>
          </a:p>
          <a:p>
            <a:endParaRPr lang="en-KR" dirty="0"/>
          </a:p>
          <a:p>
            <a:endParaRPr lang="en-KR" dirty="0"/>
          </a:p>
          <a:p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408CC-93AA-EB2E-B929-3E5E0AEE6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85CC-2C9A-324E-B5F7-C87CDB48B187}" type="datetime1">
              <a:rPr lang="en-US" altLang="ko-KR" smtClean="0"/>
              <a:pPr/>
              <a:t>4/28/23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0AE6AA-D7BD-EC23-EBC5-79E9BC8A3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SSL KWU 2023</a:t>
            </a:r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A0E7A-B3E2-2847-31F4-2A6C40967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836B6DB3-44B8-41C4-A846-21F6C617223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91A19A-AF8D-4BDF-29A4-A2AB8A3B1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0798" y="411061"/>
            <a:ext cx="3358551" cy="1544258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C92AB6-5EE1-5560-644E-40C1149E358E}"/>
              </a:ext>
            </a:extLst>
          </p:cNvPr>
          <p:cNvSpPr/>
          <p:nvPr/>
        </p:nvSpPr>
        <p:spPr>
          <a:xfrm>
            <a:off x="4667248" y="3935639"/>
            <a:ext cx="2024744" cy="626156"/>
          </a:xfrm>
          <a:prstGeom prst="roundRect">
            <a:avLst/>
          </a:prstGeom>
          <a:solidFill>
            <a:srgbClr val="284291"/>
          </a:solidFill>
          <a:ln>
            <a:solidFill>
              <a:srgbClr val="2842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Clinical </a:t>
            </a:r>
            <a:br>
              <a:rPr lang="en-KR" dirty="0"/>
            </a:br>
            <a:r>
              <a:rPr lang="en-KR" dirty="0"/>
              <a:t>Database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3266ADA-5678-54D5-4EFF-79CB88404722}"/>
              </a:ext>
            </a:extLst>
          </p:cNvPr>
          <p:cNvSpPr/>
          <p:nvPr/>
        </p:nvSpPr>
        <p:spPr>
          <a:xfrm>
            <a:off x="2181069" y="2986376"/>
            <a:ext cx="2024744" cy="626156"/>
          </a:xfrm>
          <a:prstGeom prst="roundRect">
            <a:avLst/>
          </a:prstGeom>
          <a:solidFill>
            <a:srgbClr val="284291"/>
          </a:solidFill>
          <a:ln>
            <a:solidFill>
              <a:srgbClr val="2842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Waveform </a:t>
            </a:r>
            <a:br>
              <a:rPr lang="en-KR" dirty="0"/>
            </a:br>
            <a:r>
              <a:rPr lang="en-KR" dirty="0"/>
              <a:t>Database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712CC1-F961-5E49-2A40-2ADA96D8BB62}"/>
              </a:ext>
            </a:extLst>
          </p:cNvPr>
          <p:cNvSpPr txBox="1"/>
          <p:nvPr/>
        </p:nvSpPr>
        <p:spPr>
          <a:xfrm>
            <a:off x="4661850" y="4577887"/>
            <a:ext cx="34964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sz="1000" dirty="0">
                <a:latin typeface="Calibri" panose="020F0502020204030204" pitchFamily="34" charset="0"/>
                <a:cs typeface="Calibri" panose="020F0502020204030204" pitchFamily="34" charset="0"/>
              </a:rPr>
              <a:t>MIMIC-IV(2008-2019) / +400,000 patients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sz="1000" dirty="0">
                <a:latin typeface="Calibri" panose="020F0502020204030204" pitchFamily="34" charset="0"/>
                <a:cs typeface="Calibri" panose="020F0502020204030204" pitchFamily="34" charset="0"/>
              </a:rPr>
              <a:t>MIMIC-III Clinical Database(2001-2012) / +40,000 patients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sz="1000" dirty="0">
                <a:latin typeface="Calibri" panose="020F0502020204030204" pitchFamily="34" charset="0"/>
                <a:cs typeface="Calibri" panose="020F0502020204030204" pitchFamily="34" charset="0"/>
              </a:rPr>
              <a:t>MIMIC-II Clinical Database(2001-2008)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87D5DF-52C6-B03A-62D5-6E900C583E90}"/>
              </a:ext>
            </a:extLst>
          </p:cNvPr>
          <p:cNvSpPr txBox="1"/>
          <p:nvPr/>
        </p:nvSpPr>
        <p:spPr>
          <a:xfrm>
            <a:off x="2168076" y="3653397"/>
            <a:ext cx="2037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sz="1000" dirty="0">
                <a:latin typeface="Calibri" panose="020F0502020204030204" pitchFamily="34" charset="0"/>
                <a:cs typeface="Calibri" panose="020F0502020204030204" pitchFamily="34" charset="0"/>
              </a:rPr>
              <a:t>MIMIC-IV waveform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sz="1000" dirty="0">
                <a:latin typeface="Calibri" panose="020F0502020204030204" pitchFamily="34" charset="0"/>
                <a:cs typeface="Calibri" panose="020F0502020204030204" pitchFamily="34" charset="0"/>
              </a:rPr>
              <a:t>MIMIC-III waveform Database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08B78BA-F900-5DAB-764D-DF0D6CD088AD}"/>
              </a:ext>
            </a:extLst>
          </p:cNvPr>
          <p:cNvSpPr/>
          <p:nvPr/>
        </p:nvSpPr>
        <p:spPr>
          <a:xfrm>
            <a:off x="1931963" y="4978513"/>
            <a:ext cx="2024744" cy="626156"/>
          </a:xfrm>
          <a:prstGeom prst="roundRect">
            <a:avLst/>
          </a:prstGeom>
          <a:solidFill>
            <a:srgbClr val="284291"/>
          </a:solidFill>
          <a:ln>
            <a:solidFill>
              <a:srgbClr val="2842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Note Database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92516DD-F7B3-C4C5-79DF-9C80E5FC38AD}"/>
              </a:ext>
            </a:extLst>
          </p:cNvPr>
          <p:cNvSpPr/>
          <p:nvPr/>
        </p:nvSpPr>
        <p:spPr>
          <a:xfrm>
            <a:off x="7693992" y="2868508"/>
            <a:ext cx="2024744" cy="626156"/>
          </a:xfrm>
          <a:prstGeom prst="roundRect">
            <a:avLst/>
          </a:prstGeom>
          <a:solidFill>
            <a:srgbClr val="284291"/>
          </a:solidFill>
          <a:ln>
            <a:solidFill>
              <a:srgbClr val="2842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CXR Database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D8DE145-35D3-C672-F4DB-D50B8AE91B43}"/>
              </a:ext>
            </a:extLst>
          </p:cNvPr>
          <p:cNvSpPr/>
          <p:nvPr/>
        </p:nvSpPr>
        <p:spPr>
          <a:xfrm>
            <a:off x="8371355" y="4577887"/>
            <a:ext cx="2024744" cy="626156"/>
          </a:xfrm>
          <a:prstGeom prst="roundRect">
            <a:avLst/>
          </a:prstGeom>
          <a:solidFill>
            <a:srgbClr val="284291"/>
          </a:solidFill>
          <a:ln>
            <a:solidFill>
              <a:srgbClr val="2842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ED Database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4C920F-3698-D960-5604-3B846C5A9E35}"/>
              </a:ext>
            </a:extLst>
          </p:cNvPr>
          <p:cNvSpPr txBox="1"/>
          <p:nvPr/>
        </p:nvSpPr>
        <p:spPr>
          <a:xfrm>
            <a:off x="7657402" y="3535529"/>
            <a:ext cx="23535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sz="1000" dirty="0">
                <a:latin typeface="Calibri" panose="020F0502020204030204" pitchFamily="34" charset="0"/>
                <a:cs typeface="Calibri" panose="020F0502020204030204" pitchFamily="34" charset="0"/>
              </a:rPr>
              <a:t>Chest Radiographs in DICOM format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F53133-3AB9-B14F-1C00-3E314232FBE5}"/>
              </a:ext>
            </a:extLst>
          </p:cNvPr>
          <p:cNvSpPr txBox="1"/>
          <p:nvPr/>
        </p:nvSpPr>
        <p:spPr>
          <a:xfrm>
            <a:off x="8334764" y="5204043"/>
            <a:ext cx="23182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sz="1000" dirty="0">
                <a:latin typeface="Calibri" panose="020F0502020204030204" pitchFamily="34" charset="0"/>
                <a:cs typeface="Calibri" panose="020F0502020204030204" pitchFamily="34" charset="0"/>
              </a:rPr>
              <a:t>Emergency Department admissions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962EF8-25C0-C58A-0151-31B311C0329E}"/>
              </a:ext>
            </a:extLst>
          </p:cNvPr>
          <p:cNvSpPr txBox="1"/>
          <p:nvPr/>
        </p:nvSpPr>
        <p:spPr>
          <a:xfrm>
            <a:off x="1962643" y="5604668"/>
            <a:ext cx="2252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sz="1000" dirty="0">
                <a:latin typeface="Calibri" panose="020F0502020204030204" pitchFamily="34" charset="0"/>
                <a:cs typeface="Calibri" panose="020F0502020204030204" pitchFamily="34" charset="0"/>
              </a:rPr>
              <a:t>Deidentified free-text clinical note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D03BBC5-D13B-2FC2-2D80-42044FC26E63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4205813" y="3299454"/>
            <a:ext cx="461435" cy="94926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B83C440-5152-15AE-DA3F-6C46FF20ACC4}"/>
              </a:ext>
            </a:extLst>
          </p:cNvPr>
          <p:cNvCxnSpPr>
            <a:cxnSpLocks/>
            <a:stCxn id="12" idx="3"/>
            <a:endCxn id="8" idx="1"/>
          </p:cNvCxnSpPr>
          <p:nvPr/>
        </p:nvCxnSpPr>
        <p:spPr>
          <a:xfrm flipV="1">
            <a:off x="3956707" y="4248717"/>
            <a:ext cx="710541" cy="104287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ED09CE-BD1A-5178-51F1-77547751E5B1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 flipV="1">
            <a:off x="6691992" y="3181586"/>
            <a:ext cx="1002000" cy="106713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592FD49-0797-5B13-E03F-928C8D955761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6691992" y="4248717"/>
            <a:ext cx="1679363" cy="64224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393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AE24C-3167-A46C-FCBA-AF64F02C6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MIMIC Database</a:t>
            </a:r>
            <a:r>
              <a:rPr lang="en-US" altLang="ko-KR" dirty="0"/>
              <a:t>(cont.)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4DF63-F0E1-FFA0-8EA5-AAAE35B5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MIMIC-CORE (Clinical Database)</a:t>
            </a:r>
          </a:p>
          <a:p>
            <a:pPr lvl="1"/>
            <a:r>
              <a:rPr lang="en-US" dirty="0"/>
              <a:t>p</a:t>
            </a:r>
            <a:r>
              <a:rPr lang="en-KR" dirty="0"/>
              <a:t>atients, admissions, transfers</a:t>
            </a:r>
            <a:r>
              <a:rPr lang="en-US" altLang="ko-KR" dirty="0"/>
              <a:t>, etc..</a:t>
            </a:r>
            <a:endParaRPr lang="en-KR" dirty="0"/>
          </a:p>
          <a:p>
            <a:pPr lvl="1"/>
            <a:r>
              <a:rPr lang="en-KR" dirty="0"/>
              <a:t>Info</a:t>
            </a:r>
            <a:r>
              <a:rPr lang="en-US" dirty="0"/>
              <a:t>r</a:t>
            </a:r>
            <a:r>
              <a:rPr lang="en-KR" dirty="0"/>
              <a:t>mation of Patients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408CC-93AA-EB2E-B929-3E5E0AEE6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85CC-2C9A-324E-B5F7-C87CDB48B187}" type="datetime1">
              <a:rPr lang="en-US" altLang="ko-KR" smtClean="0"/>
              <a:pPr/>
              <a:t>4/28/23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0AE6AA-D7BD-EC23-EBC5-79E9BC8A3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SSL KWU 2023</a:t>
            </a:r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A0E7A-B3E2-2847-31F4-2A6C40967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836B6DB3-44B8-41C4-A846-21F6C617223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F442FC8-29ED-2C5E-7A42-F1D1977DD1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" t="1486" r="1169" b="407"/>
          <a:stretch/>
        </p:blipFill>
        <p:spPr>
          <a:xfrm>
            <a:off x="8070850" y="708025"/>
            <a:ext cx="3219450" cy="17811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E9D29A-9A2A-50B4-411E-8A76EE9EE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2239" y="2726950"/>
            <a:ext cx="2949926" cy="16009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D6C261-24C9-1054-C1D5-E1B781F054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18" y="2228599"/>
            <a:ext cx="1669673" cy="1886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BDA300-E173-7237-62BA-CB4974FE89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5973" y="2228599"/>
            <a:ext cx="1727200" cy="316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5D7993-0B7E-1E9A-81B0-AA7F1D30A7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9520" y="2228599"/>
            <a:ext cx="1666372" cy="205369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788330-9487-1309-34D8-38CB954515B3}"/>
              </a:ext>
            </a:extLst>
          </p:cNvPr>
          <p:cNvCxnSpPr>
            <a:cxnSpLocks/>
          </p:cNvCxnSpPr>
          <p:nvPr/>
        </p:nvCxnSpPr>
        <p:spPr>
          <a:xfrm>
            <a:off x="2314462" y="2650118"/>
            <a:ext cx="441511" cy="0"/>
          </a:xfrm>
          <a:prstGeom prst="straightConnector1">
            <a:avLst/>
          </a:prstGeom>
          <a:ln>
            <a:solidFill>
              <a:srgbClr val="2842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81E757-C2EE-29E1-2A8C-E05BD5253896}"/>
              </a:ext>
            </a:extLst>
          </p:cNvPr>
          <p:cNvCxnSpPr>
            <a:cxnSpLocks/>
          </p:cNvCxnSpPr>
          <p:nvPr/>
        </p:nvCxnSpPr>
        <p:spPr>
          <a:xfrm>
            <a:off x="4483173" y="2638255"/>
            <a:ext cx="441511" cy="0"/>
          </a:xfrm>
          <a:prstGeom prst="straightConnector1">
            <a:avLst/>
          </a:prstGeom>
          <a:ln>
            <a:solidFill>
              <a:srgbClr val="2842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D13DC73-E340-09B5-BF98-E8477622D33D}"/>
              </a:ext>
            </a:extLst>
          </p:cNvPr>
          <p:cNvCxnSpPr>
            <a:cxnSpLocks/>
          </p:cNvCxnSpPr>
          <p:nvPr/>
        </p:nvCxnSpPr>
        <p:spPr>
          <a:xfrm>
            <a:off x="3025357" y="2703961"/>
            <a:ext cx="0" cy="148748"/>
          </a:xfrm>
          <a:prstGeom prst="straightConnector1">
            <a:avLst/>
          </a:prstGeom>
          <a:ln>
            <a:solidFill>
              <a:srgbClr val="2842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7B7B41-1E2D-DBC3-E9E4-830701DD4BC6}"/>
              </a:ext>
            </a:extLst>
          </p:cNvPr>
          <p:cNvCxnSpPr>
            <a:cxnSpLocks/>
          </p:cNvCxnSpPr>
          <p:nvPr/>
        </p:nvCxnSpPr>
        <p:spPr>
          <a:xfrm>
            <a:off x="5154394" y="2954920"/>
            <a:ext cx="0" cy="148748"/>
          </a:xfrm>
          <a:prstGeom prst="straightConnector1">
            <a:avLst/>
          </a:prstGeom>
          <a:ln>
            <a:solidFill>
              <a:srgbClr val="2842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7F7528-522B-BCAE-9549-C771BAACB674}"/>
              </a:ext>
            </a:extLst>
          </p:cNvPr>
          <p:cNvCxnSpPr>
            <a:cxnSpLocks/>
          </p:cNvCxnSpPr>
          <p:nvPr/>
        </p:nvCxnSpPr>
        <p:spPr>
          <a:xfrm>
            <a:off x="5154394" y="2703961"/>
            <a:ext cx="0" cy="148748"/>
          </a:xfrm>
          <a:prstGeom prst="straightConnector1">
            <a:avLst/>
          </a:prstGeom>
          <a:ln>
            <a:solidFill>
              <a:srgbClr val="2842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ame 19">
            <a:extLst>
              <a:ext uri="{FF2B5EF4-FFF2-40B4-BE49-F238E27FC236}">
                <a16:creationId xmlns:a16="http://schemas.microsoft.com/office/drawing/2014/main" id="{717D633F-6768-C1EE-2492-57B124FCB810}"/>
              </a:ext>
            </a:extLst>
          </p:cNvPr>
          <p:cNvSpPr/>
          <p:nvPr/>
        </p:nvSpPr>
        <p:spPr>
          <a:xfrm>
            <a:off x="8001911" y="1217916"/>
            <a:ext cx="671373" cy="832022"/>
          </a:xfrm>
          <a:prstGeom prst="frame">
            <a:avLst>
              <a:gd name="adj1" fmla="val 3491"/>
            </a:avLst>
          </a:prstGeom>
          <a:solidFill>
            <a:srgbClr val="284291"/>
          </a:solidFill>
          <a:ln>
            <a:solidFill>
              <a:srgbClr val="2842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B85A8BE-A721-8205-7C55-075B107996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3066" y="4609995"/>
            <a:ext cx="4527341" cy="1221191"/>
          </a:xfrm>
          <a:prstGeom prst="rect">
            <a:avLst/>
          </a:prstGeom>
        </p:spPr>
      </p:pic>
      <p:sp>
        <p:nvSpPr>
          <p:cNvPr id="22" name="Frame 21">
            <a:extLst>
              <a:ext uri="{FF2B5EF4-FFF2-40B4-BE49-F238E27FC236}">
                <a16:creationId xmlns:a16="http://schemas.microsoft.com/office/drawing/2014/main" id="{4F612914-7E01-FF5C-3351-AE75F6627BCD}"/>
              </a:ext>
            </a:extLst>
          </p:cNvPr>
          <p:cNvSpPr/>
          <p:nvPr/>
        </p:nvSpPr>
        <p:spPr>
          <a:xfrm>
            <a:off x="621780" y="3012989"/>
            <a:ext cx="1727200" cy="832022"/>
          </a:xfrm>
          <a:prstGeom prst="frame">
            <a:avLst>
              <a:gd name="adj1" fmla="val 3491"/>
            </a:avLst>
          </a:prstGeom>
          <a:solidFill>
            <a:srgbClr val="284291"/>
          </a:solidFill>
          <a:ln>
            <a:solidFill>
              <a:srgbClr val="2842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050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AE24C-3167-A46C-FCBA-AF64F02C6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MIMIC Database</a:t>
            </a:r>
            <a:r>
              <a:rPr lang="en-US" altLang="ko-KR" dirty="0"/>
              <a:t>(cont.)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4DF63-F0E1-FFA0-8EA5-AAAE35B5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MIMIC-ED</a:t>
            </a:r>
          </a:p>
          <a:p>
            <a:pPr lvl="1"/>
            <a:r>
              <a:rPr lang="en-US" dirty="0" err="1"/>
              <a:t>edstays</a:t>
            </a:r>
            <a:r>
              <a:rPr lang="en-US" dirty="0"/>
              <a:t>, t</a:t>
            </a:r>
            <a:r>
              <a:rPr lang="en-KR" dirty="0"/>
              <a:t>riage, vitalsign, medrecon, diagnosis</a:t>
            </a:r>
          </a:p>
          <a:p>
            <a:pPr lvl="1"/>
            <a:r>
              <a:rPr lang="en-KR" dirty="0"/>
              <a:t>All tabels link to edstays on </a:t>
            </a:r>
            <a:r>
              <a:rPr lang="en-KR" i="1" dirty="0"/>
              <a:t>stay_id</a:t>
            </a:r>
          </a:p>
          <a:p>
            <a:pPr lvl="1"/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408CC-93AA-EB2E-B929-3E5E0AEE6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85CC-2C9A-324E-B5F7-C87CDB48B187}" type="datetime1">
              <a:rPr lang="en-US" altLang="ko-KR" smtClean="0"/>
              <a:pPr/>
              <a:t>4/28/23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0AE6AA-D7BD-EC23-EBC5-79E9BC8A3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SSL KWU 2023</a:t>
            </a:r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A0E7A-B3E2-2847-31F4-2A6C40967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836B6DB3-44B8-41C4-A846-21F6C617223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ACC9DFA-FB2D-34BF-7AE2-73E35B60E5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" t="1486" r="1169" b="407"/>
          <a:stretch/>
        </p:blipFill>
        <p:spPr>
          <a:xfrm>
            <a:off x="8070850" y="708025"/>
            <a:ext cx="3219450" cy="1781176"/>
          </a:xfrm>
          <a:prstGeom prst="rect">
            <a:avLst/>
          </a:prstGeom>
        </p:spPr>
      </p:pic>
      <p:sp>
        <p:nvSpPr>
          <p:cNvPr id="12" name="Frame 11">
            <a:extLst>
              <a:ext uri="{FF2B5EF4-FFF2-40B4-BE49-F238E27FC236}">
                <a16:creationId xmlns:a16="http://schemas.microsoft.com/office/drawing/2014/main" id="{8C2A9102-E976-5E06-3298-26B8FA46168B}"/>
              </a:ext>
            </a:extLst>
          </p:cNvPr>
          <p:cNvSpPr/>
          <p:nvPr/>
        </p:nvSpPr>
        <p:spPr>
          <a:xfrm>
            <a:off x="8702127" y="1382229"/>
            <a:ext cx="927905" cy="619566"/>
          </a:xfrm>
          <a:prstGeom prst="frame">
            <a:avLst>
              <a:gd name="adj1" fmla="val 3491"/>
            </a:avLst>
          </a:prstGeom>
          <a:solidFill>
            <a:srgbClr val="284291"/>
          </a:solidFill>
          <a:ln>
            <a:solidFill>
              <a:srgbClr val="2842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0F371C-9199-B451-9CCA-258C06E67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428" y="2268174"/>
            <a:ext cx="4173625" cy="4895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23FF6C-93FA-13D2-979F-B59E8A4534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024" y="2930966"/>
            <a:ext cx="4912035" cy="4132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E67E9A-422D-21AB-303F-4969C01434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024" y="3514027"/>
            <a:ext cx="4912035" cy="15078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3737D7-85A6-33F3-37C2-909AAAC6F78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/>
          <a:stretch/>
        </p:blipFill>
        <p:spPr>
          <a:xfrm>
            <a:off x="1065428" y="5195029"/>
            <a:ext cx="4912035" cy="49663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5C968DA-BE86-BC75-B6CA-A6D8D25A2CA8}"/>
              </a:ext>
            </a:extLst>
          </p:cNvPr>
          <p:cNvCxnSpPr>
            <a:cxnSpLocks/>
          </p:cNvCxnSpPr>
          <p:nvPr/>
        </p:nvCxnSpPr>
        <p:spPr>
          <a:xfrm>
            <a:off x="1384126" y="2757772"/>
            <a:ext cx="0" cy="173194"/>
          </a:xfrm>
          <a:prstGeom prst="straightConnector1">
            <a:avLst/>
          </a:prstGeom>
          <a:ln>
            <a:solidFill>
              <a:srgbClr val="2842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37A47B3-5DBC-501A-080A-71468ADC0E11}"/>
              </a:ext>
            </a:extLst>
          </p:cNvPr>
          <p:cNvCxnSpPr>
            <a:cxnSpLocks/>
          </p:cNvCxnSpPr>
          <p:nvPr/>
        </p:nvCxnSpPr>
        <p:spPr>
          <a:xfrm flipH="1">
            <a:off x="1308970" y="3344200"/>
            <a:ext cx="70981" cy="169827"/>
          </a:xfrm>
          <a:prstGeom prst="straightConnector1">
            <a:avLst/>
          </a:prstGeom>
          <a:ln>
            <a:solidFill>
              <a:srgbClr val="2842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818F44-82B8-B4C9-3B85-6995490FB6A7}"/>
              </a:ext>
            </a:extLst>
          </p:cNvPr>
          <p:cNvCxnSpPr>
            <a:cxnSpLocks/>
          </p:cNvCxnSpPr>
          <p:nvPr/>
        </p:nvCxnSpPr>
        <p:spPr>
          <a:xfrm>
            <a:off x="1349912" y="5043290"/>
            <a:ext cx="30039" cy="205115"/>
          </a:xfrm>
          <a:prstGeom prst="straightConnector1">
            <a:avLst/>
          </a:prstGeom>
          <a:ln>
            <a:solidFill>
              <a:srgbClr val="2842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ame 23">
            <a:extLst>
              <a:ext uri="{FF2B5EF4-FFF2-40B4-BE49-F238E27FC236}">
                <a16:creationId xmlns:a16="http://schemas.microsoft.com/office/drawing/2014/main" id="{1B75CB9D-2E18-DA0A-F64E-5ED36DC9D9EB}"/>
              </a:ext>
            </a:extLst>
          </p:cNvPr>
          <p:cNvSpPr/>
          <p:nvPr/>
        </p:nvSpPr>
        <p:spPr>
          <a:xfrm>
            <a:off x="3456110" y="5381881"/>
            <a:ext cx="877351" cy="309783"/>
          </a:xfrm>
          <a:prstGeom prst="frame">
            <a:avLst>
              <a:gd name="adj1" fmla="val 3491"/>
            </a:avLst>
          </a:prstGeom>
          <a:solidFill>
            <a:srgbClr val="284291"/>
          </a:solidFill>
          <a:ln>
            <a:solidFill>
              <a:srgbClr val="2842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38696381-697B-519D-0A73-F3071170C926}"/>
              </a:ext>
            </a:extLst>
          </p:cNvPr>
          <p:cNvSpPr/>
          <p:nvPr/>
        </p:nvSpPr>
        <p:spPr>
          <a:xfrm>
            <a:off x="2993580" y="2447989"/>
            <a:ext cx="2253422" cy="309783"/>
          </a:xfrm>
          <a:prstGeom prst="frame">
            <a:avLst>
              <a:gd name="adj1" fmla="val 3491"/>
            </a:avLst>
          </a:prstGeom>
          <a:solidFill>
            <a:srgbClr val="284291"/>
          </a:solidFill>
          <a:ln>
            <a:solidFill>
              <a:srgbClr val="2842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A85B2C-B069-594C-63A3-0EF7BD45B006}"/>
              </a:ext>
            </a:extLst>
          </p:cNvPr>
          <p:cNvSpPr txBox="1"/>
          <p:nvPr/>
        </p:nvSpPr>
        <p:spPr>
          <a:xfrm>
            <a:off x="6754466" y="3344200"/>
            <a:ext cx="51384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200" dirty="0"/>
              <a:t>Patient 10012853</a:t>
            </a:r>
          </a:p>
          <a:p>
            <a:endParaRPr lang="en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KR" sz="1200" dirty="0"/>
              <a:t>Admitted via the emergency department to the trauma/surgical ICU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KR" sz="1200" dirty="0"/>
              <a:t>Transferred from the ED to the hospital for an acute embolism</a:t>
            </a:r>
          </a:p>
        </p:txBody>
      </p:sp>
    </p:spTree>
    <p:extLst>
      <p:ext uri="{BB962C8B-B14F-4D97-AF65-F5344CB8AC3E}">
        <p14:creationId xmlns:p14="http://schemas.microsoft.com/office/powerpoint/2010/main" val="354143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AE24C-3167-A46C-FCBA-AF64F02C6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MIMIC Database</a:t>
            </a:r>
            <a:r>
              <a:rPr lang="en-US" altLang="ko-KR" dirty="0"/>
              <a:t>(cont.)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4DF63-F0E1-FFA0-8EA5-AAAE35B5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MIMIC-Waveform Database</a:t>
            </a:r>
          </a:p>
          <a:p>
            <a:pPr lvl="1"/>
            <a:r>
              <a:rPr lang="en-US" dirty="0"/>
              <a:t>Including ECG, ABP, respiration, PPG and numeric records</a:t>
            </a:r>
          </a:p>
          <a:p>
            <a:pPr lvl="1"/>
            <a:r>
              <a:rPr lang="en-US" i="1" dirty="0">
                <a:hlinkClick r:id="rId3"/>
              </a:rPr>
              <a:t>https://physionet.org/content/mimic3wdb/1.0/</a:t>
            </a:r>
            <a:endParaRPr lang="en-US" i="1" dirty="0"/>
          </a:p>
          <a:p>
            <a:pPr marL="457200" lvl="1" indent="0">
              <a:buNone/>
            </a:pPr>
            <a:endParaRPr lang="en-KR" i="1" dirty="0"/>
          </a:p>
          <a:p>
            <a:pPr lvl="1"/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408CC-93AA-EB2E-B929-3E5E0AEE6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85CC-2C9A-324E-B5F7-C87CDB48B187}" type="datetime1">
              <a:rPr lang="en-US" altLang="ko-KR" smtClean="0"/>
              <a:pPr/>
              <a:t>4/28/23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0AE6AA-D7BD-EC23-EBC5-79E9BC8A3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SSL KWU 2023</a:t>
            </a:r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A0E7A-B3E2-2847-31F4-2A6C40967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836B6DB3-44B8-41C4-A846-21F6C6172237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42E2FD-5EBB-2BE0-F43F-8987493D66FC}"/>
              </a:ext>
            </a:extLst>
          </p:cNvPr>
          <p:cNvSpPr/>
          <p:nvPr/>
        </p:nvSpPr>
        <p:spPr>
          <a:xfrm>
            <a:off x="1315895" y="2093976"/>
            <a:ext cx="1055449" cy="268443"/>
          </a:xfrm>
          <a:prstGeom prst="roundRect">
            <a:avLst>
              <a:gd name="adj" fmla="val 20116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400" dirty="0">
                <a:latin typeface="Calibri" panose="020F0502020204030204" pitchFamily="34" charset="0"/>
                <a:cs typeface="Calibri" panose="020F0502020204030204" pitchFamily="34" charset="0"/>
              </a:rPr>
              <a:t>30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9849B7B-0F5A-4C7D-EBF6-028BA472D4A7}"/>
              </a:ext>
            </a:extLst>
          </p:cNvPr>
          <p:cNvSpPr/>
          <p:nvPr/>
        </p:nvSpPr>
        <p:spPr>
          <a:xfrm>
            <a:off x="4839383" y="2824340"/>
            <a:ext cx="1055449" cy="268443"/>
          </a:xfrm>
          <a:prstGeom prst="roundRect">
            <a:avLst>
              <a:gd name="adj" fmla="val 20116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400" dirty="0">
                <a:latin typeface="Calibri" panose="020F0502020204030204" pitchFamily="34" charset="0"/>
                <a:cs typeface="Calibri" panose="020F0502020204030204" pitchFamily="34" charset="0"/>
              </a:rPr>
              <a:t>.dat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4AA37C0-A3F4-E44C-607F-ACB12F91327C}"/>
              </a:ext>
            </a:extLst>
          </p:cNvPr>
          <p:cNvSpPr/>
          <p:nvPr/>
        </p:nvSpPr>
        <p:spPr>
          <a:xfrm>
            <a:off x="4839383" y="2093976"/>
            <a:ext cx="1055449" cy="268443"/>
          </a:xfrm>
          <a:prstGeom prst="roundRect">
            <a:avLst>
              <a:gd name="adj" fmla="val 20116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400" dirty="0">
                <a:latin typeface="Calibri" panose="020F0502020204030204" pitchFamily="34" charset="0"/>
                <a:cs typeface="Calibri" panose="020F0502020204030204" pitchFamily="34" charset="0"/>
              </a:rPr>
              <a:t>.hea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E51D439-7924-2FAD-E2CD-FD4B93A8B20A}"/>
              </a:ext>
            </a:extLst>
          </p:cNvPr>
          <p:cNvSpPr/>
          <p:nvPr/>
        </p:nvSpPr>
        <p:spPr>
          <a:xfrm>
            <a:off x="1315895" y="5529490"/>
            <a:ext cx="1055449" cy="268443"/>
          </a:xfrm>
          <a:prstGeom prst="roundRect">
            <a:avLst>
              <a:gd name="adj" fmla="val 20116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400" dirty="0">
                <a:latin typeface="Calibri" panose="020F0502020204030204" pitchFamily="34" charset="0"/>
                <a:cs typeface="Calibri" panose="020F0502020204030204" pitchFamily="34" charset="0"/>
              </a:rPr>
              <a:t>39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474242-BFAC-2CBA-4506-8C3953831890}"/>
              </a:ext>
            </a:extLst>
          </p:cNvPr>
          <p:cNvSpPr/>
          <p:nvPr/>
        </p:nvSpPr>
        <p:spPr>
          <a:xfrm>
            <a:off x="3077639" y="3855502"/>
            <a:ext cx="1055449" cy="268443"/>
          </a:xfrm>
          <a:prstGeom prst="roundRect">
            <a:avLst>
              <a:gd name="adj" fmla="val 20116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400" dirty="0">
                <a:latin typeface="Calibri" panose="020F0502020204030204" pitchFamily="34" charset="0"/>
                <a:cs typeface="Calibri" panose="020F0502020204030204" pitchFamily="34" charset="0"/>
              </a:rPr>
              <a:t>3099997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B0BE890-D989-589A-6845-7A85E2EDE152}"/>
              </a:ext>
            </a:extLst>
          </p:cNvPr>
          <p:cNvSpPr/>
          <p:nvPr/>
        </p:nvSpPr>
        <p:spPr>
          <a:xfrm>
            <a:off x="3077639" y="2093976"/>
            <a:ext cx="1055449" cy="268443"/>
          </a:xfrm>
          <a:prstGeom prst="roundRect">
            <a:avLst>
              <a:gd name="adj" fmla="val 20116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400" dirty="0">
                <a:latin typeface="Calibri" panose="020F0502020204030204" pitchFamily="34" charset="0"/>
                <a:cs typeface="Calibri" panose="020F0502020204030204" pitchFamily="34" charset="0"/>
              </a:rPr>
              <a:t>3000003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3B9820A-2E9F-AAAD-B17D-B68A5E697E93}"/>
              </a:ext>
            </a:extLst>
          </p:cNvPr>
          <p:cNvSpPr/>
          <p:nvPr/>
        </p:nvSpPr>
        <p:spPr>
          <a:xfrm flipV="1">
            <a:off x="1835946" y="3708900"/>
            <a:ext cx="47719" cy="4876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7C42D0-3EE6-B2E5-6C43-A820CD5AE160}"/>
              </a:ext>
            </a:extLst>
          </p:cNvPr>
          <p:cNvSpPr/>
          <p:nvPr/>
        </p:nvSpPr>
        <p:spPr>
          <a:xfrm flipV="1">
            <a:off x="1835945" y="3982064"/>
            <a:ext cx="47719" cy="4876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5ECE489-E316-8ED0-5E37-E93CFFCFFD73}"/>
              </a:ext>
            </a:extLst>
          </p:cNvPr>
          <p:cNvSpPr/>
          <p:nvPr/>
        </p:nvSpPr>
        <p:spPr>
          <a:xfrm flipV="1">
            <a:off x="1835945" y="4258058"/>
            <a:ext cx="47719" cy="4876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F140C4A-135D-FFA9-9E12-54A8CAB1DF63}"/>
              </a:ext>
            </a:extLst>
          </p:cNvPr>
          <p:cNvSpPr/>
          <p:nvPr/>
        </p:nvSpPr>
        <p:spPr>
          <a:xfrm flipV="1">
            <a:off x="3536730" y="2873748"/>
            <a:ext cx="47719" cy="4876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F801279-125D-38B8-A1C7-E132EB71D662}"/>
              </a:ext>
            </a:extLst>
          </p:cNvPr>
          <p:cNvSpPr/>
          <p:nvPr/>
        </p:nvSpPr>
        <p:spPr>
          <a:xfrm flipV="1">
            <a:off x="3536729" y="3146912"/>
            <a:ext cx="47719" cy="4876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159E4E8-6CAB-A6B5-5C6F-2CEAB74E185D}"/>
              </a:ext>
            </a:extLst>
          </p:cNvPr>
          <p:cNvSpPr/>
          <p:nvPr/>
        </p:nvSpPr>
        <p:spPr>
          <a:xfrm flipV="1">
            <a:off x="3536729" y="3425954"/>
            <a:ext cx="47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22" name="그림 8">
            <a:extLst>
              <a:ext uri="{FF2B5EF4-FFF2-40B4-BE49-F238E27FC236}">
                <a16:creationId xmlns:a16="http://schemas.microsoft.com/office/drawing/2014/main" id="{7B8D09F3-E362-A7D2-16F6-3A674D0DE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194" y="1976815"/>
            <a:ext cx="5034628" cy="2518767"/>
          </a:xfrm>
          <a:prstGeom prst="rect">
            <a:avLst/>
          </a:prstGeom>
        </p:spPr>
      </p:pic>
      <p:sp>
        <p:nvSpPr>
          <p:cNvPr id="23" name="직사각형 14">
            <a:extLst>
              <a:ext uri="{FF2B5EF4-FFF2-40B4-BE49-F238E27FC236}">
                <a16:creationId xmlns:a16="http://schemas.microsoft.com/office/drawing/2014/main" id="{3B964E35-EA5F-6B34-2E66-D40FF4C7F062}"/>
              </a:ext>
            </a:extLst>
          </p:cNvPr>
          <p:cNvSpPr/>
          <p:nvPr/>
        </p:nvSpPr>
        <p:spPr>
          <a:xfrm>
            <a:off x="6446208" y="3103010"/>
            <a:ext cx="251670" cy="1761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15">
            <a:extLst>
              <a:ext uri="{FF2B5EF4-FFF2-40B4-BE49-F238E27FC236}">
                <a16:creationId xmlns:a16="http://schemas.microsoft.com/office/drawing/2014/main" id="{D697D25C-9338-C106-902B-B673CF6B36C9}"/>
              </a:ext>
            </a:extLst>
          </p:cNvPr>
          <p:cNvSpPr/>
          <p:nvPr/>
        </p:nvSpPr>
        <p:spPr>
          <a:xfrm>
            <a:off x="6449928" y="3692336"/>
            <a:ext cx="251670" cy="1761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7BC599F2-10EC-AE17-7399-534271A9675C}"/>
              </a:ext>
            </a:extLst>
          </p:cNvPr>
          <p:cNvSpPr/>
          <p:nvPr/>
        </p:nvSpPr>
        <p:spPr>
          <a:xfrm>
            <a:off x="5225927" y="3340860"/>
            <a:ext cx="237137" cy="641204"/>
          </a:xfrm>
          <a:prstGeom prst="upArrow">
            <a:avLst>
              <a:gd name="adj1" fmla="val 14780"/>
              <a:gd name="adj2" fmla="val 51565"/>
            </a:avLst>
          </a:prstGeom>
          <a:solidFill>
            <a:srgbClr val="284291"/>
          </a:solidFill>
          <a:ln>
            <a:solidFill>
              <a:srgbClr val="2842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CF8501-6EAD-F55A-BE4E-E0805C510D1C}"/>
              </a:ext>
            </a:extLst>
          </p:cNvPr>
          <p:cNvSpPr txBox="1"/>
          <p:nvPr/>
        </p:nvSpPr>
        <p:spPr>
          <a:xfrm>
            <a:off x="4770660" y="4122159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KR" dirty="0"/>
              <a:t>egment</a:t>
            </a:r>
          </a:p>
        </p:txBody>
      </p:sp>
    </p:spTree>
    <p:extLst>
      <p:ext uri="{BB962C8B-B14F-4D97-AF65-F5344CB8AC3E}">
        <p14:creationId xmlns:p14="http://schemas.microsoft.com/office/powerpoint/2010/main" val="3180600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발표 템플릿" id="{8D36ADF5-8DD9-6F41-B579-384F6C83D4AE}" vid="{FDD3F826-FA21-C144-BD22-AD2403380C6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테마</Template>
  <TotalTime>1621</TotalTime>
  <Words>1033</Words>
  <Application>Microsoft Macintosh PowerPoint</Application>
  <PresentationFormat>Widescreen</PresentationFormat>
  <Paragraphs>452</Paragraphs>
  <Slides>21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-apple-system</vt:lpstr>
      <vt:lpstr>맑은 고딕</vt:lpstr>
      <vt:lpstr>Arial</vt:lpstr>
      <vt:lpstr>Calibri</vt:lpstr>
      <vt:lpstr>Office 테마</vt:lpstr>
      <vt:lpstr>Vital Signal Datasets &amp; Application : cNIBP</vt:lpstr>
      <vt:lpstr>Contents</vt:lpstr>
      <vt:lpstr>PPG to Continuous Non-Invasive Blood Pressure(cNIBP)</vt:lpstr>
      <vt:lpstr>PPG to cNIBP(cont.)</vt:lpstr>
      <vt:lpstr>PPG to cNIBP(cont.)</vt:lpstr>
      <vt:lpstr>MIMIC Database</vt:lpstr>
      <vt:lpstr>MIMIC Database(cont.)</vt:lpstr>
      <vt:lpstr>MIMIC Database(cont.)</vt:lpstr>
      <vt:lpstr>MIMIC Database(cont.)</vt:lpstr>
      <vt:lpstr>MIMIC Database(cont.)</vt:lpstr>
      <vt:lpstr>Remotebiosensing Repository</vt:lpstr>
      <vt:lpstr>MIMIC Database(cont.)</vt:lpstr>
      <vt:lpstr>MIMIC Database(cont.)</vt:lpstr>
      <vt:lpstr>MIMIC Database(cont.)</vt:lpstr>
      <vt:lpstr>MIMIC Database(cont.)</vt:lpstr>
      <vt:lpstr>MIMIC Database(cont.)</vt:lpstr>
      <vt:lpstr>MIMIC Database(cont.)</vt:lpstr>
      <vt:lpstr>MIMIC Database(cont.)</vt:lpstr>
      <vt:lpstr>MIMIC Dataset - Acqusition</vt:lpstr>
      <vt:lpstr>MIMIC Dataset - Acqusition(cont.)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Vital Signal Datasets &amp; Application : cNIBP</dc:title>
  <dc:creator>채종의</dc:creator>
  <cp:lastModifiedBy>채종의</cp:lastModifiedBy>
  <cp:revision>16</cp:revision>
  <dcterms:created xsi:type="dcterms:W3CDTF">2023-04-27T01:10:14Z</dcterms:created>
  <dcterms:modified xsi:type="dcterms:W3CDTF">2023-04-28T04:13:48Z</dcterms:modified>
</cp:coreProperties>
</file>